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4334" r:id="rId2"/>
    <p:sldMasterId id="2147484346" r:id="rId3"/>
    <p:sldMasterId id="2147484382" r:id="rId4"/>
    <p:sldMasterId id="2147484541" r:id="rId5"/>
  </p:sldMasterIdLst>
  <p:notesMasterIdLst>
    <p:notesMasterId r:id="rId34"/>
  </p:notesMasterIdLst>
  <p:handoutMasterIdLst>
    <p:handoutMasterId r:id="rId35"/>
  </p:handoutMasterIdLst>
  <p:sldIdLst>
    <p:sldId id="359" r:id="rId6"/>
    <p:sldId id="5757" r:id="rId7"/>
    <p:sldId id="5867" r:id="rId8"/>
    <p:sldId id="5775" r:id="rId9"/>
    <p:sldId id="5845" r:id="rId10"/>
    <p:sldId id="2142531907" r:id="rId11"/>
    <p:sldId id="5785" r:id="rId12"/>
    <p:sldId id="2142531896" r:id="rId13"/>
    <p:sldId id="2142531908" r:id="rId14"/>
    <p:sldId id="141168508" r:id="rId15"/>
    <p:sldId id="5784" r:id="rId16"/>
    <p:sldId id="5773" r:id="rId17"/>
    <p:sldId id="5789" r:id="rId18"/>
    <p:sldId id="5803" r:id="rId19"/>
    <p:sldId id="5799" r:id="rId20"/>
    <p:sldId id="5881" r:id="rId21"/>
    <p:sldId id="5882" r:id="rId22"/>
    <p:sldId id="5791" r:id="rId23"/>
    <p:sldId id="5853" r:id="rId24"/>
    <p:sldId id="5854" r:id="rId25"/>
    <p:sldId id="5802" r:id="rId26"/>
    <p:sldId id="5800" r:id="rId27"/>
    <p:sldId id="5815" r:id="rId28"/>
    <p:sldId id="5762" r:id="rId29"/>
    <p:sldId id="5878" r:id="rId30"/>
    <p:sldId id="5879" r:id="rId31"/>
    <p:sldId id="5880" r:id="rId32"/>
    <p:sldId id="307" r:id="rId33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 Sadler" initials="LS" lastIdx="2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639"/>
    <a:srgbClr val="282D2E"/>
    <a:srgbClr val="171717"/>
    <a:srgbClr val="424242"/>
    <a:srgbClr val="F7F00D"/>
    <a:srgbClr val="1167FB"/>
    <a:srgbClr val="114FD6"/>
    <a:srgbClr val="0B36AA"/>
    <a:srgbClr val="09247D"/>
    <a:srgbClr val="448E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9319A-186C-4F60-AA3F-C1038B4B3303}" v="23" dt="2019-10-16T13:07:22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2"/>
    <p:restoredTop sz="96327"/>
  </p:normalViewPr>
  <p:slideViewPr>
    <p:cSldViewPr snapToGrid="0" snapToObjects="1">
      <p:cViewPr varScale="1">
        <p:scale>
          <a:sx n="134" d="100"/>
          <a:sy n="134" d="100"/>
        </p:scale>
        <p:origin x="752" y="184"/>
      </p:cViewPr>
      <p:guideLst/>
    </p:cSldViewPr>
  </p:slideViewPr>
  <p:outlineViewPr>
    <p:cViewPr>
      <p:scale>
        <a:sx n="33" d="100"/>
        <a:sy n="33" d="100"/>
      </p:scale>
      <p:origin x="0" y="-15704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255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9640A-457B-0A41-903F-6A575756DB00}" type="doc">
      <dgm:prSet loTypeId="urn:microsoft.com/office/officeart/2005/8/layout/radial1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28B4C6B-E3A7-024B-BA7F-6935BB89531B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Quantum Volume</a:t>
          </a:r>
        </a:p>
      </dgm:t>
    </dgm:pt>
    <dgm:pt modelId="{50BDF5FF-9CC1-994E-9228-7AA27070A8D7}" type="parTrans" cxnId="{22A995CC-2574-C148-B647-0CE1839B7532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B60B7BD-F04A-E044-ADB4-F73248811BBE}" type="sibTrans" cxnId="{22A995CC-2574-C148-B647-0CE1839B7532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E6E538D-8F3A-E746-84F8-4FE012C97C1D}">
      <dgm:prSet phldrT="[Text]" custT="1"/>
      <dgm:spPr>
        <a:ln>
          <a:noFill/>
        </a:ln>
      </dgm:spPr>
      <dgm:t>
        <a:bodyPr/>
        <a:lstStyle/>
        <a:p>
          <a:r>
            <a:rPr lang="en-US" sz="800" dirty="0">
              <a:solidFill>
                <a:schemeClr val="bg1"/>
              </a:solidFill>
              <a:latin typeface="+mj-lt"/>
            </a:rPr>
            <a:t>calibration errors</a:t>
          </a:r>
        </a:p>
      </dgm:t>
    </dgm:pt>
    <dgm:pt modelId="{BC8DAA1E-530B-8C4E-BAA1-A3932FEA560C}" type="parTrans" cxnId="{3B386576-77C5-C649-A4A8-9250280F5C57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6D2C20F8-AC61-AF46-8484-5DF6FCF5AC92}" type="sibTrans" cxnId="{3B386576-77C5-C649-A4A8-9250280F5C57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4909EC5B-BA88-7141-B484-87AA800F329B}">
      <dgm:prSet phldrT="[Text]" custT="1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sz="800" dirty="0">
              <a:solidFill>
                <a:schemeClr val="bg1"/>
              </a:solidFill>
              <a:latin typeface="+mj-lt"/>
            </a:rPr>
            <a:t>circuit optimization</a:t>
          </a:r>
        </a:p>
      </dgm:t>
    </dgm:pt>
    <dgm:pt modelId="{9BCA8CF2-79A3-FD4C-B069-A8882358E278}" type="parTrans" cxnId="{77A84FC6-013E-1846-841C-E514A98CFF3D}">
      <dgm:prSet custT="1"/>
      <dgm:spPr>
        <a:ln>
          <a:solidFill>
            <a:schemeClr val="accent4"/>
          </a:solidFill>
        </a:ln>
      </dgm:spPr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655AFF77-6574-CC43-BF03-590F03C88F6D}" type="sibTrans" cxnId="{77A84FC6-013E-1846-841C-E514A98CFF3D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9AF3D6F-B73E-B649-A109-BE0D88000491}">
      <dgm:prSet phldrT="[Text]" custT="1"/>
      <dgm:spPr>
        <a:ln>
          <a:noFill/>
        </a:ln>
      </dgm:spPr>
      <dgm:t>
        <a:bodyPr/>
        <a:lstStyle/>
        <a:p>
          <a:r>
            <a:rPr lang="en-US" sz="800" b="0" i="0" dirty="0">
              <a:solidFill>
                <a:schemeClr val="bg1"/>
              </a:solidFill>
              <a:latin typeface="+mj-lt"/>
            </a:rPr>
            <a:t>coherence</a:t>
          </a:r>
        </a:p>
      </dgm:t>
    </dgm:pt>
    <dgm:pt modelId="{455E62B9-3FF8-0247-9C97-255B70E70BD3}" type="parTrans" cxnId="{3DD65E65-9F2F-1643-85C7-346F9592C0AE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ED46921C-EF72-874A-8ECC-8A3B29EE9A63}" type="sibTrans" cxnId="{3DD65E65-9F2F-1643-85C7-346F9592C0AE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9F18B42E-053D-704C-A0EE-EA3C727A0D26}">
      <dgm:prSet phldrT="[Text]" custT="1"/>
      <dgm:spPr>
        <a:ln>
          <a:noFill/>
        </a:ln>
      </dgm:spPr>
      <dgm:t>
        <a:bodyPr/>
        <a:lstStyle/>
        <a:p>
          <a:r>
            <a:rPr lang="en-US" sz="800" b="0" dirty="0">
              <a:solidFill>
                <a:schemeClr val="bg1"/>
              </a:solidFill>
              <a:latin typeface="+mj-lt"/>
            </a:rPr>
            <a:t>measure-</a:t>
          </a:r>
          <a:r>
            <a:rPr lang="en-US" sz="800" b="0" dirty="0" err="1">
              <a:solidFill>
                <a:schemeClr val="bg1"/>
              </a:solidFill>
              <a:latin typeface="+mj-lt"/>
            </a:rPr>
            <a:t>ment</a:t>
          </a:r>
          <a:r>
            <a:rPr lang="en-US" sz="800" b="0" dirty="0">
              <a:solidFill>
                <a:schemeClr val="bg1"/>
              </a:solidFill>
              <a:latin typeface="+mj-lt"/>
            </a:rPr>
            <a:t> </a:t>
          </a:r>
          <a:br>
            <a:rPr lang="en-US" sz="800" b="0" dirty="0">
              <a:solidFill>
                <a:schemeClr val="bg1"/>
              </a:solidFill>
              <a:latin typeface="+mj-lt"/>
            </a:rPr>
          </a:br>
          <a:r>
            <a:rPr lang="en-US" sz="800" b="0" dirty="0">
              <a:solidFill>
                <a:schemeClr val="bg1"/>
              </a:solidFill>
              <a:latin typeface="+mj-lt"/>
            </a:rPr>
            <a:t>fidelity</a:t>
          </a:r>
          <a:endParaRPr lang="en-US" sz="800" dirty="0">
            <a:solidFill>
              <a:schemeClr val="bg1"/>
            </a:solidFill>
            <a:latin typeface="+mj-lt"/>
          </a:endParaRPr>
        </a:p>
      </dgm:t>
    </dgm:pt>
    <dgm:pt modelId="{A3EBA29C-F626-3D4E-8355-FB959E56DB02}" type="parTrans" cxnId="{87442C0F-8502-7145-9F0C-648466BBCF55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ACD847A8-556E-8049-9B42-CE7D2C813A67}" type="sibTrans" cxnId="{87442C0F-8502-7145-9F0C-648466BBCF55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449591F-A1A2-BB4A-ADAB-37A1C4200C84}">
      <dgm:prSet custT="1"/>
      <dgm:spPr>
        <a:ln>
          <a:noFill/>
        </a:ln>
      </dgm:spPr>
      <dgm:t>
        <a:bodyPr/>
        <a:lstStyle/>
        <a:p>
          <a:r>
            <a:rPr lang="en-US" sz="800" dirty="0">
              <a:solidFill>
                <a:schemeClr val="bg1"/>
              </a:solidFill>
              <a:latin typeface="+mj-lt"/>
            </a:rPr>
            <a:t>crosstalk</a:t>
          </a:r>
        </a:p>
      </dgm:t>
    </dgm:pt>
    <dgm:pt modelId="{E8F75DE2-76F5-0C47-BEF1-7552ADDFE536}" type="parTrans" cxnId="{05F32079-C738-834A-9470-427949F205B8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C6EAA663-84F4-4646-ADAD-B8FD7CD3C338}" type="sibTrans" cxnId="{05F32079-C738-834A-9470-427949F205B8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0AB1CC87-CEB8-5548-94DD-55A1E8352FDE}">
      <dgm:prSet custT="1"/>
      <dgm:spPr>
        <a:ln>
          <a:noFill/>
        </a:ln>
      </dgm:spPr>
      <dgm:t>
        <a:bodyPr/>
        <a:lstStyle/>
        <a:p>
          <a:r>
            <a:rPr lang="en-US" sz="800" dirty="0">
              <a:solidFill>
                <a:schemeClr val="bg1"/>
              </a:solidFill>
              <a:latin typeface="+mj-lt"/>
            </a:rPr>
            <a:t>gate fidelity</a:t>
          </a:r>
        </a:p>
      </dgm:t>
    </dgm:pt>
    <dgm:pt modelId="{693E939B-C356-464E-9DE8-36AFB72CE1F2}" type="parTrans" cxnId="{80A2CB75-BBC7-7044-B10F-DDA6FF2452A8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D4834AEF-7D93-1D4C-82D4-3DB3CE6AE724}" type="sibTrans" cxnId="{80A2CB75-BBC7-7044-B10F-DDA6FF2452A8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EE8D3681-D6CE-7448-BFED-858B5EC38B2C}">
      <dgm:prSet custT="1"/>
      <dgm:spPr>
        <a:ln>
          <a:noFill/>
        </a:ln>
      </dgm:spPr>
      <dgm:t>
        <a:bodyPr/>
        <a:lstStyle/>
        <a:p>
          <a:r>
            <a:rPr lang="en-US" sz="800" dirty="0">
              <a:solidFill>
                <a:schemeClr val="bg1"/>
              </a:solidFill>
              <a:latin typeface="+mj-lt"/>
            </a:rPr>
            <a:t>gate parallelism</a:t>
          </a:r>
        </a:p>
      </dgm:t>
    </dgm:pt>
    <dgm:pt modelId="{C696C916-021E-DB40-A5DE-2DCACB70B94A}" type="parTrans" cxnId="{FD463806-88F2-4549-975A-1828007D5C79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6C0DC3D1-A5B7-3D4A-BD99-6FFE29E29953}" type="sibTrans" cxnId="{FD463806-88F2-4549-975A-1828007D5C79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8D90A43B-EE62-C544-BCBF-8872A9E3CFCE}">
      <dgm:prSet custT="1"/>
      <dgm:spPr>
        <a:ln>
          <a:noFill/>
        </a:ln>
      </dgm:spPr>
      <dgm:t>
        <a:bodyPr/>
        <a:lstStyle/>
        <a:p>
          <a:r>
            <a:rPr lang="en-US" sz="800" dirty="0">
              <a:solidFill>
                <a:schemeClr val="bg1"/>
              </a:solidFill>
              <a:latin typeface="+mj-lt"/>
            </a:rPr>
            <a:t>initialization fidelity</a:t>
          </a:r>
        </a:p>
      </dgm:t>
    </dgm:pt>
    <dgm:pt modelId="{D462D974-B6ED-E94D-AD98-6BDFC1911C84}" type="parTrans" cxnId="{978C3766-FC19-404B-961A-10AAB7537EE0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AE842FD8-3C37-FD41-8A30-61434908F416}" type="sibTrans" cxnId="{978C3766-FC19-404B-961A-10AAB7537EE0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5AA7313C-0E17-F246-BC3C-C8B66AEF607A}">
      <dgm:prSet custT="1"/>
      <dgm:spPr>
        <a:ln>
          <a:noFill/>
        </a:ln>
      </dgm:spPr>
      <dgm:t>
        <a:bodyPr/>
        <a:lstStyle/>
        <a:p>
          <a:r>
            <a:rPr lang="en-US" sz="800" dirty="0">
              <a:solidFill>
                <a:schemeClr val="bg1"/>
              </a:solidFill>
              <a:latin typeface="+mj-lt"/>
            </a:rPr>
            <a:t>coupling </a:t>
          </a:r>
          <a:br>
            <a:rPr lang="en-US" sz="800" dirty="0">
              <a:solidFill>
                <a:schemeClr val="bg1"/>
              </a:solidFill>
              <a:latin typeface="+mj-lt"/>
            </a:rPr>
          </a:br>
          <a:r>
            <a:rPr lang="en-US" sz="800" dirty="0">
              <a:solidFill>
                <a:schemeClr val="bg1"/>
              </a:solidFill>
              <a:latin typeface="+mj-lt"/>
            </a:rPr>
            <a:t>map</a:t>
          </a:r>
        </a:p>
      </dgm:t>
    </dgm:pt>
    <dgm:pt modelId="{6572444B-5F97-464B-83D7-327550FD3D41}" type="parTrans" cxnId="{2551CB18-E892-0B42-A9F5-05B7C846191A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C04DD586-CCCF-6443-BC42-136682F57E42}" type="sibTrans" cxnId="{2551CB18-E892-0B42-A9F5-05B7C846191A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51A4E24C-C31C-CF4B-81C7-805C035903DC}">
      <dgm:prSet custT="1"/>
      <dgm:spPr>
        <a:ln>
          <a:noFill/>
        </a:ln>
      </dgm:spPr>
      <dgm:t>
        <a:bodyPr/>
        <a:lstStyle/>
        <a:p>
          <a:r>
            <a:rPr lang="en-US" sz="800" dirty="0">
              <a:solidFill>
                <a:schemeClr val="bg1"/>
              </a:solidFill>
              <a:latin typeface="+mj-lt"/>
            </a:rPr>
            <a:t>spectator errors</a:t>
          </a:r>
        </a:p>
      </dgm:t>
    </dgm:pt>
    <dgm:pt modelId="{9EDF0171-5746-E34C-B441-3E2BA1333520}" type="parTrans" cxnId="{3B9A9343-0920-DB46-A5E3-F49DF0004538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998D2980-EF08-A14C-BA52-E8BFFB7E3655}" type="sibTrans" cxnId="{3B9A9343-0920-DB46-A5E3-F49DF0004538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5771E47-095B-E94C-BD5E-4BA65A662E58}">
      <dgm:prSet custT="1"/>
      <dgm:spPr>
        <a:ln>
          <a:noFill/>
        </a:ln>
      </dgm:spPr>
      <dgm:t>
        <a:bodyPr/>
        <a:lstStyle/>
        <a:p>
          <a:r>
            <a:rPr lang="en-US" sz="800" dirty="0">
              <a:solidFill>
                <a:schemeClr val="bg1"/>
              </a:solidFill>
              <a:latin typeface="+mj-lt"/>
            </a:rPr>
            <a:t>number of qubits</a:t>
          </a:r>
        </a:p>
      </dgm:t>
    </dgm:pt>
    <dgm:pt modelId="{552C406E-A963-6544-9E81-100325CFCCA6}" type="parTrans" cxnId="{EA344E46-6B69-104D-B449-C041B8095D8E}">
      <dgm:prSet custT="1"/>
      <dgm:spPr/>
      <dgm:t>
        <a:bodyPr/>
        <a:lstStyle/>
        <a:p>
          <a:endParaRPr lang="en-US" sz="600">
            <a:solidFill>
              <a:schemeClr val="bg1"/>
            </a:solidFill>
          </a:endParaRPr>
        </a:p>
      </dgm:t>
    </dgm:pt>
    <dgm:pt modelId="{9816E33D-3C87-964B-9B1D-7760D6EB2AE6}" type="sibTrans" cxnId="{EA344E46-6B69-104D-B449-C041B8095D8E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F613CB6-9473-244C-B3B3-E83E3FC9F27A}" type="pres">
      <dgm:prSet presAssocID="{CFF9640A-457B-0A41-903F-6A575756DB0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20DD8EC-3F37-2D44-808F-B2EE1D79A793}" type="pres">
      <dgm:prSet presAssocID="{528B4C6B-E3A7-024B-BA7F-6935BB89531B}" presName="centerShape" presStyleLbl="node0" presStyleIdx="0" presStyleCnt="1" custScaleX="161911" custScaleY="159420"/>
      <dgm:spPr/>
    </dgm:pt>
    <dgm:pt modelId="{DB4CFAAD-C593-A04D-8B65-26BD7B9D5D3E}" type="pres">
      <dgm:prSet presAssocID="{BC8DAA1E-530B-8C4E-BAA1-A3932FEA560C}" presName="Name9" presStyleLbl="parChTrans1D2" presStyleIdx="0" presStyleCnt="11"/>
      <dgm:spPr/>
    </dgm:pt>
    <dgm:pt modelId="{AC2AF611-32C3-4847-AF4D-DA4EFCD3A782}" type="pres">
      <dgm:prSet presAssocID="{BC8DAA1E-530B-8C4E-BAA1-A3932FEA560C}" presName="connTx" presStyleLbl="parChTrans1D2" presStyleIdx="0" presStyleCnt="11"/>
      <dgm:spPr/>
    </dgm:pt>
    <dgm:pt modelId="{E04F96E6-D9FE-DF45-B33A-8C1848F085FE}" type="pres">
      <dgm:prSet presAssocID="{FE6E538D-8F3A-E746-84F8-4FE012C97C1D}" presName="node" presStyleLbl="node1" presStyleIdx="0" presStyleCnt="11">
        <dgm:presLayoutVars>
          <dgm:bulletEnabled val="1"/>
        </dgm:presLayoutVars>
      </dgm:prSet>
      <dgm:spPr/>
    </dgm:pt>
    <dgm:pt modelId="{58CE70AA-20FA-B74A-84EC-9361370B6816}" type="pres">
      <dgm:prSet presAssocID="{9BCA8CF2-79A3-FD4C-B069-A8882358E278}" presName="Name9" presStyleLbl="parChTrans1D2" presStyleIdx="1" presStyleCnt="11"/>
      <dgm:spPr/>
    </dgm:pt>
    <dgm:pt modelId="{0A11FB84-D357-EF4E-96D5-546033AC1D7B}" type="pres">
      <dgm:prSet presAssocID="{9BCA8CF2-79A3-FD4C-B069-A8882358E278}" presName="connTx" presStyleLbl="parChTrans1D2" presStyleIdx="1" presStyleCnt="11"/>
      <dgm:spPr/>
    </dgm:pt>
    <dgm:pt modelId="{55177150-6367-CD4E-B153-947EA56E1F70}" type="pres">
      <dgm:prSet presAssocID="{4909EC5B-BA88-7141-B484-87AA800F329B}" presName="node" presStyleLbl="node1" presStyleIdx="1" presStyleCnt="11">
        <dgm:presLayoutVars>
          <dgm:bulletEnabled val="1"/>
        </dgm:presLayoutVars>
      </dgm:prSet>
      <dgm:spPr/>
    </dgm:pt>
    <dgm:pt modelId="{12BCACC8-DF12-AA49-B7BA-8317F687214D}" type="pres">
      <dgm:prSet presAssocID="{455E62B9-3FF8-0247-9C97-255B70E70BD3}" presName="Name9" presStyleLbl="parChTrans1D2" presStyleIdx="2" presStyleCnt="11"/>
      <dgm:spPr/>
    </dgm:pt>
    <dgm:pt modelId="{EBA73834-3084-1747-A080-9374F33A7367}" type="pres">
      <dgm:prSet presAssocID="{455E62B9-3FF8-0247-9C97-255B70E70BD3}" presName="connTx" presStyleLbl="parChTrans1D2" presStyleIdx="2" presStyleCnt="11"/>
      <dgm:spPr/>
    </dgm:pt>
    <dgm:pt modelId="{C5BF3ADC-CD7C-714F-8F1E-ABEDC8FF6631}" type="pres">
      <dgm:prSet presAssocID="{F9AF3D6F-B73E-B649-A109-BE0D88000491}" presName="node" presStyleLbl="node1" presStyleIdx="2" presStyleCnt="11">
        <dgm:presLayoutVars>
          <dgm:bulletEnabled val="1"/>
        </dgm:presLayoutVars>
      </dgm:prSet>
      <dgm:spPr/>
    </dgm:pt>
    <dgm:pt modelId="{A2BC2A4A-323B-A045-A312-092DD83F5C28}" type="pres">
      <dgm:prSet presAssocID="{A3EBA29C-F626-3D4E-8355-FB959E56DB02}" presName="Name9" presStyleLbl="parChTrans1D2" presStyleIdx="3" presStyleCnt="11"/>
      <dgm:spPr/>
    </dgm:pt>
    <dgm:pt modelId="{B23ADE18-96DE-F944-B189-F7105D4E305F}" type="pres">
      <dgm:prSet presAssocID="{A3EBA29C-F626-3D4E-8355-FB959E56DB02}" presName="connTx" presStyleLbl="parChTrans1D2" presStyleIdx="3" presStyleCnt="11"/>
      <dgm:spPr/>
    </dgm:pt>
    <dgm:pt modelId="{22944505-68FC-674D-9B8B-683685BCC9C3}" type="pres">
      <dgm:prSet presAssocID="{9F18B42E-053D-704C-A0EE-EA3C727A0D26}" presName="node" presStyleLbl="node1" presStyleIdx="3" presStyleCnt="11">
        <dgm:presLayoutVars>
          <dgm:bulletEnabled val="1"/>
        </dgm:presLayoutVars>
      </dgm:prSet>
      <dgm:spPr/>
    </dgm:pt>
    <dgm:pt modelId="{ADC05B17-D6E0-0A47-B1DA-B61BC00D674C}" type="pres">
      <dgm:prSet presAssocID="{E8F75DE2-76F5-0C47-BEF1-7552ADDFE536}" presName="Name9" presStyleLbl="parChTrans1D2" presStyleIdx="4" presStyleCnt="11"/>
      <dgm:spPr/>
    </dgm:pt>
    <dgm:pt modelId="{ED30345F-7478-B845-8A06-479A9A1152D6}" type="pres">
      <dgm:prSet presAssocID="{E8F75DE2-76F5-0C47-BEF1-7552ADDFE536}" presName="connTx" presStyleLbl="parChTrans1D2" presStyleIdx="4" presStyleCnt="11"/>
      <dgm:spPr/>
    </dgm:pt>
    <dgm:pt modelId="{5112AF53-7196-824B-AC8D-1039AB66BA93}" type="pres">
      <dgm:prSet presAssocID="{7449591F-A1A2-BB4A-ADAB-37A1C4200C84}" presName="node" presStyleLbl="node1" presStyleIdx="4" presStyleCnt="11">
        <dgm:presLayoutVars>
          <dgm:bulletEnabled val="1"/>
        </dgm:presLayoutVars>
      </dgm:prSet>
      <dgm:spPr/>
    </dgm:pt>
    <dgm:pt modelId="{BF7849A6-17A0-9748-9803-4EF909703316}" type="pres">
      <dgm:prSet presAssocID="{693E939B-C356-464E-9DE8-36AFB72CE1F2}" presName="Name9" presStyleLbl="parChTrans1D2" presStyleIdx="5" presStyleCnt="11"/>
      <dgm:spPr/>
    </dgm:pt>
    <dgm:pt modelId="{CF950382-6E9C-8B4B-99C7-544EFCF59EE0}" type="pres">
      <dgm:prSet presAssocID="{693E939B-C356-464E-9DE8-36AFB72CE1F2}" presName="connTx" presStyleLbl="parChTrans1D2" presStyleIdx="5" presStyleCnt="11"/>
      <dgm:spPr/>
    </dgm:pt>
    <dgm:pt modelId="{BD0C8DD5-19AA-0B45-88E5-3CC76453F432}" type="pres">
      <dgm:prSet presAssocID="{0AB1CC87-CEB8-5548-94DD-55A1E8352FDE}" presName="node" presStyleLbl="node1" presStyleIdx="5" presStyleCnt="11">
        <dgm:presLayoutVars>
          <dgm:bulletEnabled val="1"/>
        </dgm:presLayoutVars>
      </dgm:prSet>
      <dgm:spPr/>
    </dgm:pt>
    <dgm:pt modelId="{C5494F2D-8DDD-C347-A2C9-F2274BB3383A}" type="pres">
      <dgm:prSet presAssocID="{C696C916-021E-DB40-A5DE-2DCACB70B94A}" presName="Name9" presStyleLbl="parChTrans1D2" presStyleIdx="6" presStyleCnt="11"/>
      <dgm:spPr/>
    </dgm:pt>
    <dgm:pt modelId="{B76C1879-998B-1442-92E2-B685E2D3EA8E}" type="pres">
      <dgm:prSet presAssocID="{C696C916-021E-DB40-A5DE-2DCACB70B94A}" presName="connTx" presStyleLbl="parChTrans1D2" presStyleIdx="6" presStyleCnt="11"/>
      <dgm:spPr/>
    </dgm:pt>
    <dgm:pt modelId="{386B5BDD-AE1B-B94A-8394-CAE040196E8E}" type="pres">
      <dgm:prSet presAssocID="{EE8D3681-D6CE-7448-BFED-858B5EC38B2C}" presName="node" presStyleLbl="node1" presStyleIdx="6" presStyleCnt="11">
        <dgm:presLayoutVars>
          <dgm:bulletEnabled val="1"/>
        </dgm:presLayoutVars>
      </dgm:prSet>
      <dgm:spPr/>
    </dgm:pt>
    <dgm:pt modelId="{AD8285B3-7E18-5D41-B866-1EFCF5002638}" type="pres">
      <dgm:prSet presAssocID="{D462D974-B6ED-E94D-AD98-6BDFC1911C84}" presName="Name9" presStyleLbl="parChTrans1D2" presStyleIdx="7" presStyleCnt="11"/>
      <dgm:spPr/>
    </dgm:pt>
    <dgm:pt modelId="{E88DB06E-1205-3046-AF3D-4D5F86F8D2A6}" type="pres">
      <dgm:prSet presAssocID="{D462D974-B6ED-E94D-AD98-6BDFC1911C84}" presName="connTx" presStyleLbl="parChTrans1D2" presStyleIdx="7" presStyleCnt="11"/>
      <dgm:spPr/>
    </dgm:pt>
    <dgm:pt modelId="{9E877018-CBA3-B441-A3E8-B2130DB7A9FF}" type="pres">
      <dgm:prSet presAssocID="{8D90A43B-EE62-C544-BCBF-8872A9E3CFCE}" presName="node" presStyleLbl="node1" presStyleIdx="7" presStyleCnt="11">
        <dgm:presLayoutVars>
          <dgm:bulletEnabled val="1"/>
        </dgm:presLayoutVars>
      </dgm:prSet>
      <dgm:spPr/>
    </dgm:pt>
    <dgm:pt modelId="{230EDAE1-78F2-FA46-B123-D8A1CCD9F4CA}" type="pres">
      <dgm:prSet presAssocID="{6572444B-5F97-464B-83D7-327550FD3D41}" presName="Name9" presStyleLbl="parChTrans1D2" presStyleIdx="8" presStyleCnt="11"/>
      <dgm:spPr/>
    </dgm:pt>
    <dgm:pt modelId="{6E76A421-3A74-CC40-B28A-F9ACF266A68B}" type="pres">
      <dgm:prSet presAssocID="{6572444B-5F97-464B-83D7-327550FD3D41}" presName="connTx" presStyleLbl="parChTrans1D2" presStyleIdx="8" presStyleCnt="11"/>
      <dgm:spPr/>
    </dgm:pt>
    <dgm:pt modelId="{3734AA22-CDC2-0948-92E9-C5DEFD3F0F2E}" type="pres">
      <dgm:prSet presAssocID="{5AA7313C-0E17-F246-BC3C-C8B66AEF607A}" presName="node" presStyleLbl="node1" presStyleIdx="8" presStyleCnt="11">
        <dgm:presLayoutVars>
          <dgm:bulletEnabled val="1"/>
        </dgm:presLayoutVars>
      </dgm:prSet>
      <dgm:spPr/>
    </dgm:pt>
    <dgm:pt modelId="{C919E93D-6C40-1A4C-B7B0-7A46C698466A}" type="pres">
      <dgm:prSet presAssocID="{9EDF0171-5746-E34C-B441-3E2BA1333520}" presName="Name9" presStyleLbl="parChTrans1D2" presStyleIdx="9" presStyleCnt="11"/>
      <dgm:spPr/>
    </dgm:pt>
    <dgm:pt modelId="{264D8018-7914-F546-97F1-9DEBC175265F}" type="pres">
      <dgm:prSet presAssocID="{9EDF0171-5746-E34C-B441-3E2BA1333520}" presName="connTx" presStyleLbl="parChTrans1D2" presStyleIdx="9" presStyleCnt="11"/>
      <dgm:spPr/>
    </dgm:pt>
    <dgm:pt modelId="{DDBDAB9B-3A96-164D-A5B9-918C228D4F48}" type="pres">
      <dgm:prSet presAssocID="{51A4E24C-C31C-CF4B-81C7-805C035903DC}" presName="node" presStyleLbl="node1" presStyleIdx="9" presStyleCnt="11">
        <dgm:presLayoutVars>
          <dgm:bulletEnabled val="1"/>
        </dgm:presLayoutVars>
      </dgm:prSet>
      <dgm:spPr/>
    </dgm:pt>
    <dgm:pt modelId="{5B469B80-27D2-0444-8062-529B453E3B23}" type="pres">
      <dgm:prSet presAssocID="{552C406E-A963-6544-9E81-100325CFCCA6}" presName="Name9" presStyleLbl="parChTrans1D2" presStyleIdx="10" presStyleCnt="11"/>
      <dgm:spPr/>
    </dgm:pt>
    <dgm:pt modelId="{8A4902B7-D731-C049-8227-08317D45D080}" type="pres">
      <dgm:prSet presAssocID="{552C406E-A963-6544-9E81-100325CFCCA6}" presName="connTx" presStyleLbl="parChTrans1D2" presStyleIdx="10" presStyleCnt="11"/>
      <dgm:spPr/>
    </dgm:pt>
    <dgm:pt modelId="{F7097161-3B3C-454E-BA3B-7917F2A3F027}" type="pres">
      <dgm:prSet presAssocID="{A5771E47-095B-E94C-BD5E-4BA65A662E58}" presName="node" presStyleLbl="node1" presStyleIdx="10" presStyleCnt="11">
        <dgm:presLayoutVars>
          <dgm:bulletEnabled val="1"/>
        </dgm:presLayoutVars>
      </dgm:prSet>
      <dgm:spPr/>
    </dgm:pt>
  </dgm:ptLst>
  <dgm:cxnLst>
    <dgm:cxn modelId="{FD463806-88F2-4549-975A-1828007D5C79}" srcId="{528B4C6B-E3A7-024B-BA7F-6935BB89531B}" destId="{EE8D3681-D6CE-7448-BFED-858B5EC38B2C}" srcOrd="6" destOrd="0" parTransId="{C696C916-021E-DB40-A5DE-2DCACB70B94A}" sibTransId="{6C0DC3D1-A5B7-3D4A-BD99-6FFE29E29953}"/>
    <dgm:cxn modelId="{79929C0A-65F4-2544-9805-FC9F78F48770}" type="presOf" srcId="{A3EBA29C-F626-3D4E-8355-FB959E56DB02}" destId="{A2BC2A4A-323B-A045-A312-092DD83F5C28}" srcOrd="0" destOrd="0" presId="urn:microsoft.com/office/officeart/2005/8/layout/radial1"/>
    <dgm:cxn modelId="{87442C0F-8502-7145-9F0C-648466BBCF55}" srcId="{528B4C6B-E3A7-024B-BA7F-6935BB89531B}" destId="{9F18B42E-053D-704C-A0EE-EA3C727A0D26}" srcOrd="3" destOrd="0" parTransId="{A3EBA29C-F626-3D4E-8355-FB959E56DB02}" sibTransId="{ACD847A8-556E-8049-9B42-CE7D2C813A67}"/>
    <dgm:cxn modelId="{358D3812-8131-C648-B6DC-620FAE3F21B9}" type="presOf" srcId="{9F18B42E-053D-704C-A0EE-EA3C727A0D26}" destId="{22944505-68FC-674D-9B8B-683685BCC9C3}" srcOrd="0" destOrd="0" presId="urn:microsoft.com/office/officeart/2005/8/layout/radial1"/>
    <dgm:cxn modelId="{2551CB18-E892-0B42-A9F5-05B7C846191A}" srcId="{528B4C6B-E3A7-024B-BA7F-6935BB89531B}" destId="{5AA7313C-0E17-F246-BC3C-C8B66AEF607A}" srcOrd="8" destOrd="0" parTransId="{6572444B-5F97-464B-83D7-327550FD3D41}" sibTransId="{C04DD586-CCCF-6443-BC42-136682F57E42}"/>
    <dgm:cxn modelId="{F167A31F-A010-7441-968F-6B83A55D331F}" type="presOf" srcId="{CFF9640A-457B-0A41-903F-6A575756DB00}" destId="{FF613CB6-9473-244C-B3B3-E83E3FC9F27A}" srcOrd="0" destOrd="0" presId="urn:microsoft.com/office/officeart/2005/8/layout/radial1"/>
    <dgm:cxn modelId="{6AB65138-A114-2F49-B740-F33C3E8E9262}" type="presOf" srcId="{8D90A43B-EE62-C544-BCBF-8872A9E3CFCE}" destId="{9E877018-CBA3-B441-A3E8-B2130DB7A9FF}" srcOrd="0" destOrd="0" presId="urn:microsoft.com/office/officeart/2005/8/layout/radial1"/>
    <dgm:cxn modelId="{E9445039-5D83-E244-B88F-B3FAC956EDFA}" type="presOf" srcId="{9BCA8CF2-79A3-FD4C-B069-A8882358E278}" destId="{0A11FB84-D357-EF4E-96D5-546033AC1D7B}" srcOrd="1" destOrd="0" presId="urn:microsoft.com/office/officeart/2005/8/layout/radial1"/>
    <dgm:cxn modelId="{D561753A-4861-3143-BEE9-293D6716FA19}" type="presOf" srcId="{E8F75DE2-76F5-0C47-BEF1-7552ADDFE536}" destId="{ED30345F-7478-B845-8A06-479A9A1152D6}" srcOrd="1" destOrd="0" presId="urn:microsoft.com/office/officeart/2005/8/layout/radial1"/>
    <dgm:cxn modelId="{CAC2073D-89FE-C948-A175-FB01C0EE1588}" type="presOf" srcId="{9EDF0171-5746-E34C-B441-3E2BA1333520}" destId="{C919E93D-6C40-1A4C-B7B0-7A46C698466A}" srcOrd="0" destOrd="0" presId="urn:microsoft.com/office/officeart/2005/8/layout/radial1"/>
    <dgm:cxn modelId="{057A8B3E-6F84-0C4A-A8A4-7C0850F5BFA6}" type="presOf" srcId="{552C406E-A963-6544-9E81-100325CFCCA6}" destId="{5B469B80-27D2-0444-8062-529B453E3B23}" srcOrd="0" destOrd="0" presId="urn:microsoft.com/office/officeart/2005/8/layout/radial1"/>
    <dgm:cxn modelId="{6D62B63E-174A-2540-AEDB-9C0A6BA24AB1}" type="presOf" srcId="{E8F75DE2-76F5-0C47-BEF1-7552ADDFE536}" destId="{ADC05B17-D6E0-0A47-B1DA-B61BC00D674C}" srcOrd="0" destOrd="0" presId="urn:microsoft.com/office/officeart/2005/8/layout/radial1"/>
    <dgm:cxn modelId="{CB59033F-A78E-4542-A551-D9D79896B495}" type="presOf" srcId="{455E62B9-3FF8-0247-9C97-255B70E70BD3}" destId="{12BCACC8-DF12-AA49-B7BA-8317F687214D}" srcOrd="0" destOrd="0" presId="urn:microsoft.com/office/officeart/2005/8/layout/radial1"/>
    <dgm:cxn modelId="{3B9A9343-0920-DB46-A5E3-F49DF0004538}" srcId="{528B4C6B-E3A7-024B-BA7F-6935BB89531B}" destId="{51A4E24C-C31C-CF4B-81C7-805C035903DC}" srcOrd="9" destOrd="0" parTransId="{9EDF0171-5746-E34C-B441-3E2BA1333520}" sibTransId="{998D2980-EF08-A14C-BA52-E8BFFB7E3655}"/>
    <dgm:cxn modelId="{EA344E46-6B69-104D-B449-C041B8095D8E}" srcId="{528B4C6B-E3A7-024B-BA7F-6935BB89531B}" destId="{A5771E47-095B-E94C-BD5E-4BA65A662E58}" srcOrd="10" destOrd="0" parTransId="{552C406E-A963-6544-9E81-100325CFCCA6}" sibTransId="{9816E33D-3C87-964B-9B1D-7760D6EB2AE6}"/>
    <dgm:cxn modelId="{8988EA52-8B94-384E-8F28-F891C6E1F937}" type="presOf" srcId="{6572444B-5F97-464B-83D7-327550FD3D41}" destId="{6E76A421-3A74-CC40-B28A-F9ACF266A68B}" srcOrd="1" destOrd="0" presId="urn:microsoft.com/office/officeart/2005/8/layout/radial1"/>
    <dgm:cxn modelId="{09584B5B-3EC7-3841-BC83-83CCBCAF272C}" type="presOf" srcId="{D462D974-B6ED-E94D-AD98-6BDFC1911C84}" destId="{E88DB06E-1205-3046-AF3D-4D5F86F8D2A6}" srcOrd="1" destOrd="0" presId="urn:microsoft.com/office/officeart/2005/8/layout/radial1"/>
    <dgm:cxn modelId="{2973775D-C46D-9B41-98A7-486011D0BD06}" type="presOf" srcId="{BC8DAA1E-530B-8C4E-BAA1-A3932FEA560C}" destId="{AC2AF611-32C3-4847-AF4D-DA4EFCD3A782}" srcOrd="1" destOrd="0" presId="urn:microsoft.com/office/officeart/2005/8/layout/radial1"/>
    <dgm:cxn modelId="{3471025E-9A63-CD4A-A1AD-C2FBAB1C7FA9}" type="presOf" srcId="{6572444B-5F97-464B-83D7-327550FD3D41}" destId="{230EDAE1-78F2-FA46-B123-D8A1CCD9F4CA}" srcOrd="0" destOrd="0" presId="urn:microsoft.com/office/officeart/2005/8/layout/radial1"/>
    <dgm:cxn modelId="{3DD65E65-9F2F-1643-85C7-346F9592C0AE}" srcId="{528B4C6B-E3A7-024B-BA7F-6935BB89531B}" destId="{F9AF3D6F-B73E-B649-A109-BE0D88000491}" srcOrd="2" destOrd="0" parTransId="{455E62B9-3FF8-0247-9C97-255B70E70BD3}" sibTransId="{ED46921C-EF72-874A-8ECC-8A3B29EE9A63}"/>
    <dgm:cxn modelId="{978C3766-FC19-404B-961A-10AAB7537EE0}" srcId="{528B4C6B-E3A7-024B-BA7F-6935BB89531B}" destId="{8D90A43B-EE62-C544-BCBF-8872A9E3CFCE}" srcOrd="7" destOrd="0" parTransId="{D462D974-B6ED-E94D-AD98-6BDFC1911C84}" sibTransId="{AE842FD8-3C37-FD41-8A30-61434908F416}"/>
    <dgm:cxn modelId="{80A2CB75-BBC7-7044-B10F-DDA6FF2452A8}" srcId="{528B4C6B-E3A7-024B-BA7F-6935BB89531B}" destId="{0AB1CC87-CEB8-5548-94DD-55A1E8352FDE}" srcOrd="5" destOrd="0" parTransId="{693E939B-C356-464E-9DE8-36AFB72CE1F2}" sibTransId="{D4834AEF-7D93-1D4C-82D4-3DB3CE6AE724}"/>
    <dgm:cxn modelId="{3B386576-77C5-C649-A4A8-9250280F5C57}" srcId="{528B4C6B-E3A7-024B-BA7F-6935BB89531B}" destId="{FE6E538D-8F3A-E746-84F8-4FE012C97C1D}" srcOrd="0" destOrd="0" parTransId="{BC8DAA1E-530B-8C4E-BAA1-A3932FEA560C}" sibTransId="{6D2C20F8-AC61-AF46-8484-5DF6FCF5AC92}"/>
    <dgm:cxn modelId="{B8A67B77-FE31-2C4C-B4BC-D6D9A3FBE2FB}" type="presOf" srcId="{FE6E538D-8F3A-E746-84F8-4FE012C97C1D}" destId="{E04F96E6-D9FE-DF45-B33A-8C1848F085FE}" srcOrd="0" destOrd="0" presId="urn:microsoft.com/office/officeart/2005/8/layout/radial1"/>
    <dgm:cxn modelId="{05F32079-C738-834A-9470-427949F205B8}" srcId="{528B4C6B-E3A7-024B-BA7F-6935BB89531B}" destId="{7449591F-A1A2-BB4A-ADAB-37A1C4200C84}" srcOrd="4" destOrd="0" parTransId="{E8F75DE2-76F5-0C47-BEF1-7552ADDFE536}" sibTransId="{C6EAA663-84F4-4646-ADAD-B8FD7CD3C338}"/>
    <dgm:cxn modelId="{3A61A37A-AE30-BA46-A7F0-F02FB7D73881}" type="presOf" srcId="{C696C916-021E-DB40-A5DE-2DCACB70B94A}" destId="{B76C1879-998B-1442-92E2-B685E2D3EA8E}" srcOrd="1" destOrd="0" presId="urn:microsoft.com/office/officeart/2005/8/layout/radial1"/>
    <dgm:cxn modelId="{24D0F290-274E-0142-9EB5-9C0AD3E9CD40}" type="presOf" srcId="{693E939B-C356-464E-9DE8-36AFB72CE1F2}" destId="{CF950382-6E9C-8B4B-99C7-544EFCF59EE0}" srcOrd="1" destOrd="0" presId="urn:microsoft.com/office/officeart/2005/8/layout/radial1"/>
    <dgm:cxn modelId="{4DC16494-4329-374F-8DC3-9388489E2900}" type="presOf" srcId="{5AA7313C-0E17-F246-BC3C-C8B66AEF607A}" destId="{3734AA22-CDC2-0948-92E9-C5DEFD3F0F2E}" srcOrd="0" destOrd="0" presId="urn:microsoft.com/office/officeart/2005/8/layout/radial1"/>
    <dgm:cxn modelId="{75FE1098-A7F9-E247-8740-43C0AED49E27}" type="presOf" srcId="{EE8D3681-D6CE-7448-BFED-858B5EC38B2C}" destId="{386B5BDD-AE1B-B94A-8394-CAE040196E8E}" srcOrd="0" destOrd="0" presId="urn:microsoft.com/office/officeart/2005/8/layout/radial1"/>
    <dgm:cxn modelId="{EC2B859A-5AB8-4E44-AEFE-DF410F3E5E56}" type="presOf" srcId="{455E62B9-3FF8-0247-9C97-255B70E70BD3}" destId="{EBA73834-3084-1747-A080-9374F33A7367}" srcOrd="1" destOrd="0" presId="urn:microsoft.com/office/officeart/2005/8/layout/radial1"/>
    <dgm:cxn modelId="{8D1989A3-E59B-0648-815B-F5E1DEE9E5F1}" type="presOf" srcId="{4909EC5B-BA88-7141-B484-87AA800F329B}" destId="{55177150-6367-CD4E-B153-947EA56E1F70}" srcOrd="0" destOrd="0" presId="urn:microsoft.com/office/officeart/2005/8/layout/radial1"/>
    <dgm:cxn modelId="{C00C2DB0-65A3-6E4A-9633-F95D9FCB5441}" type="presOf" srcId="{51A4E24C-C31C-CF4B-81C7-805C035903DC}" destId="{DDBDAB9B-3A96-164D-A5B9-918C228D4F48}" srcOrd="0" destOrd="0" presId="urn:microsoft.com/office/officeart/2005/8/layout/radial1"/>
    <dgm:cxn modelId="{6DDBCFB0-A6D0-9042-AAC0-AFC1197FAE89}" type="presOf" srcId="{A3EBA29C-F626-3D4E-8355-FB959E56DB02}" destId="{B23ADE18-96DE-F944-B189-F7105D4E305F}" srcOrd="1" destOrd="0" presId="urn:microsoft.com/office/officeart/2005/8/layout/radial1"/>
    <dgm:cxn modelId="{A39642BA-0F56-8F4A-B49D-D2FEAB167D67}" type="presOf" srcId="{9EDF0171-5746-E34C-B441-3E2BA1333520}" destId="{264D8018-7914-F546-97F1-9DEBC175265F}" srcOrd="1" destOrd="0" presId="urn:microsoft.com/office/officeart/2005/8/layout/radial1"/>
    <dgm:cxn modelId="{91D622BB-D7D1-0449-A871-4988F0483F21}" type="presOf" srcId="{528B4C6B-E3A7-024B-BA7F-6935BB89531B}" destId="{D20DD8EC-3F37-2D44-808F-B2EE1D79A793}" srcOrd="0" destOrd="0" presId="urn:microsoft.com/office/officeart/2005/8/layout/radial1"/>
    <dgm:cxn modelId="{77A84FC6-013E-1846-841C-E514A98CFF3D}" srcId="{528B4C6B-E3A7-024B-BA7F-6935BB89531B}" destId="{4909EC5B-BA88-7141-B484-87AA800F329B}" srcOrd="1" destOrd="0" parTransId="{9BCA8CF2-79A3-FD4C-B069-A8882358E278}" sibTransId="{655AFF77-6574-CC43-BF03-590F03C88F6D}"/>
    <dgm:cxn modelId="{106631C7-75D1-9645-A59F-9CBF0903F31D}" type="presOf" srcId="{F9AF3D6F-B73E-B649-A109-BE0D88000491}" destId="{C5BF3ADC-CD7C-714F-8F1E-ABEDC8FF6631}" srcOrd="0" destOrd="0" presId="urn:microsoft.com/office/officeart/2005/8/layout/radial1"/>
    <dgm:cxn modelId="{ABA354C7-49C9-CD47-BAF3-9295A88130B2}" type="presOf" srcId="{BC8DAA1E-530B-8C4E-BAA1-A3932FEA560C}" destId="{DB4CFAAD-C593-A04D-8B65-26BD7B9D5D3E}" srcOrd="0" destOrd="0" presId="urn:microsoft.com/office/officeart/2005/8/layout/radial1"/>
    <dgm:cxn modelId="{22A995CC-2574-C148-B647-0CE1839B7532}" srcId="{CFF9640A-457B-0A41-903F-6A575756DB00}" destId="{528B4C6B-E3A7-024B-BA7F-6935BB89531B}" srcOrd="0" destOrd="0" parTransId="{50BDF5FF-9CC1-994E-9228-7AA27070A8D7}" sibTransId="{3B60B7BD-F04A-E044-ADB4-F73248811BBE}"/>
    <dgm:cxn modelId="{3578C5D1-AA0D-5141-9ACB-5E52FD4CE311}" type="presOf" srcId="{9BCA8CF2-79A3-FD4C-B069-A8882358E278}" destId="{58CE70AA-20FA-B74A-84EC-9361370B6816}" srcOrd="0" destOrd="0" presId="urn:microsoft.com/office/officeart/2005/8/layout/radial1"/>
    <dgm:cxn modelId="{289697E0-0B96-1E4B-B5AB-80B6716B92F5}" type="presOf" srcId="{D462D974-B6ED-E94D-AD98-6BDFC1911C84}" destId="{AD8285B3-7E18-5D41-B866-1EFCF5002638}" srcOrd="0" destOrd="0" presId="urn:microsoft.com/office/officeart/2005/8/layout/radial1"/>
    <dgm:cxn modelId="{C62874EA-FBD9-F844-9426-6FA852B9F7EB}" type="presOf" srcId="{0AB1CC87-CEB8-5548-94DD-55A1E8352FDE}" destId="{BD0C8DD5-19AA-0B45-88E5-3CC76453F432}" srcOrd="0" destOrd="0" presId="urn:microsoft.com/office/officeart/2005/8/layout/radial1"/>
    <dgm:cxn modelId="{4B1F5CEF-9FCC-EA45-891B-4594B60A8255}" type="presOf" srcId="{C696C916-021E-DB40-A5DE-2DCACB70B94A}" destId="{C5494F2D-8DDD-C347-A2C9-F2274BB3383A}" srcOrd="0" destOrd="0" presId="urn:microsoft.com/office/officeart/2005/8/layout/radial1"/>
    <dgm:cxn modelId="{C72012F8-EC48-6149-A335-070EBF1E7220}" type="presOf" srcId="{552C406E-A963-6544-9E81-100325CFCCA6}" destId="{8A4902B7-D731-C049-8227-08317D45D080}" srcOrd="1" destOrd="0" presId="urn:microsoft.com/office/officeart/2005/8/layout/radial1"/>
    <dgm:cxn modelId="{002D35FD-9EF7-AF43-A337-EFDF2B647611}" type="presOf" srcId="{A5771E47-095B-E94C-BD5E-4BA65A662E58}" destId="{F7097161-3B3C-454E-BA3B-7917F2A3F027}" srcOrd="0" destOrd="0" presId="urn:microsoft.com/office/officeart/2005/8/layout/radial1"/>
    <dgm:cxn modelId="{71B237FE-9708-C144-88D0-5385E8B5B808}" type="presOf" srcId="{7449591F-A1A2-BB4A-ADAB-37A1C4200C84}" destId="{5112AF53-7196-824B-AC8D-1039AB66BA93}" srcOrd="0" destOrd="0" presId="urn:microsoft.com/office/officeart/2005/8/layout/radial1"/>
    <dgm:cxn modelId="{54545EFE-F5E7-2944-B002-EB51B76CE49A}" type="presOf" srcId="{693E939B-C356-464E-9DE8-36AFB72CE1F2}" destId="{BF7849A6-17A0-9748-9803-4EF909703316}" srcOrd="0" destOrd="0" presId="urn:microsoft.com/office/officeart/2005/8/layout/radial1"/>
    <dgm:cxn modelId="{A7F973CE-7561-9648-BC21-5A3B3ADA45F6}" type="presParOf" srcId="{FF613CB6-9473-244C-B3B3-E83E3FC9F27A}" destId="{D20DD8EC-3F37-2D44-808F-B2EE1D79A793}" srcOrd="0" destOrd="0" presId="urn:microsoft.com/office/officeart/2005/8/layout/radial1"/>
    <dgm:cxn modelId="{B8A7DF04-E558-0E44-854A-1A10CE59DDB2}" type="presParOf" srcId="{FF613CB6-9473-244C-B3B3-E83E3FC9F27A}" destId="{DB4CFAAD-C593-A04D-8B65-26BD7B9D5D3E}" srcOrd="1" destOrd="0" presId="urn:microsoft.com/office/officeart/2005/8/layout/radial1"/>
    <dgm:cxn modelId="{3B8FDA08-9FFF-3E4A-8BA3-139571A140A3}" type="presParOf" srcId="{DB4CFAAD-C593-A04D-8B65-26BD7B9D5D3E}" destId="{AC2AF611-32C3-4847-AF4D-DA4EFCD3A782}" srcOrd="0" destOrd="0" presId="urn:microsoft.com/office/officeart/2005/8/layout/radial1"/>
    <dgm:cxn modelId="{CCA49A19-9A26-E741-9148-643AE6E6C87D}" type="presParOf" srcId="{FF613CB6-9473-244C-B3B3-E83E3FC9F27A}" destId="{E04F96E6-D9FE-DF45-B33A-8C1848F085FE}" srcOrd="2" destOrd="0" presId="urn:microsoft.com/office/officeart/2005/8/layout/radial1"/>
    <dgm:cxn modelId="{7F84B6CC-8118-AE42-ABE7-3B668FBDFC46}" type="presParOf" srcId="{FF613CB6-9473-244C-B3B3-E83E3FC9F27A}" destId="{58CE70AA-20FA-B74A-84EC-9361370B6816}" srcOrd="3" destOrd="0" presId="urn:microsoft.com/office/officeart/2005/8/layout/radial1"/>
    <dgm:cxn modelId="{0125D520-186D-0944-A638-686D2A3CCFE1}" type="presParOf" srcId="{58CE70AA-20FA-B74A-84EC-9361370B6816}" destId="{0A11FB84-D357-EF4E-96D5-546033AC1D7B}" srcOrd="0" destOrd="0" presId="urn:microsoft.com/office/officeart/2005/8/layout/radial1"/>
    <dgm:cxn modelId="{8CC4CA03-C117-EA42-A6E9-A17D9EC48AFF}" type="presParOf" srcId="{FF613CB6-9473-244C-B3B3-E83E3FC9F27A}" destId="{55177150-6367-CD4E-B153-947EA56E1F70}" srcOrd="4" destOrd="0" presId="urn:microsoft.com/office/officeart/2005/8/layout/radial1"/>
    <dgm:cxn modelId="{1728CA07-E936-CA4C-833B-D63715929EAD}" type="presParOf" srcId="{FF613CB6-9473-244C-B3B3-E83E3FC9F27A}" destId="{12BCACC8-DF12-AA49-B7BA-8317F687214D}" srcOrd="5" destOrd="0" presId="urn:microsoft.com/office/officeart/2005/8/layout/radial1"/>
    <dgm:cxn modelId="{22563F9B-F994-F24E-A3EE-AB2907D4BF33}" type="presParOf" srcId="{12BCACC8-DF12-AA49-B7BA-8317F687214D}" destId="{EBA73834-3084-1747-A080-9374F33A7367}" srcOrd="0" destOrd="0" presId="urn:microsoft.com/office/officeart/2005/8/layout/radial1"/>
    <dgm:cxn modelId="{8A77B2D4-94AA-2A49-9115-CB4CD4E13299}" type="presParOf" srcId="{FF613CB6-9473-244C-B3B3-E83E3FC9F27A}" destId="{C5BF3ADC-CD7C-714F-8F1E-ABEDC8FF6631}" srcOrd="6" destOrd="0" presId="urn:microsoft.com/office/officeart/2005/8/layout/radial1"/>
    <dgm:cxn modelId="{F44B7170-F981-CC4F-AD27-A030C3EB78AE}" type="presParOf" srcId="{FF613CB6-9473-244C-B3B3-E83E3FC9F27A}" destId="{A2BC2A4A-323B-A045-A312-092DD83F5C28}" srcOrd="7" destOrd="0" presId="urn:microsoft.com/office/officeart/2005/8/layout/radial1"/>
    <dgm:cxn modelId="{D10E53B8-433D-504D-9E7E-71E19AB5D171}" type="presParOf" srcId="{A2BC2A4A-323B-A045-A312-092DD83F5C28}" destId="{B23ADE18-96DE-F944-B189-F7105D4E305F}" srcOrd="0" destOrd="0" presId="urn:microsoft.com/office/officeart/2005/8/layout/radial1"/>
    <dgm:cxn modelId="{88435D6E-3FE4-C24B-A14D-1903F1F85B56}" type="presParOf" srcId="{FF613CB6-9473-244C-B3B3-E83E3FC9F27A}" destId="{22944505-68FC-674D-9B8B-683685BCC9C3}" srcOrd="8" destOrd="0" presId="urn:microsoft.com/office/officeart/2005/8/layout/radial1"/>
    <dgm:cxn modelId="{3DA3D8DF-4F97-6647-97EC-B49E33174F8E}" type="presParOf" srcId="{FF613CB6-9473-244C-B3B3-E83E3FC9F27A}" destId="{ADC05B17-D6E0-0A47-B1DA-B61BC00D674C}" srcOrd="9" destOrd="0" presId="urn:microsoft.com/office/officeart/2005/8/layout/radial1"/>
    <dgm:cxn modelId="{1F2541F3-52B0-2C4D-9D58-1B6EBC279846}" type="presParOf" srcId="{ADC05B17-D6E0-0A47-B1DA-B61BC00D674C}" destId="{ED30345F-7478-B845-8A06-479A9A1152D6}" srcOrd="0" destOrd="0" presId="urn:microsoft.com/office/officeart/2005/8/layout/radial1"/>
    <dgm:cxn modelId="{03D53A9E-1329-124B-82DC-3212B2B9C267}" type="presParOf" srcId="{FF613CB6-9473-244C-B3B3-E83E3FC9F27A}" destId="{5112AF53-7196-824B-AC8D-1039AB66BA93}" srcOrd="10" destOrd="0" presId="urn:microsoft.com/office/officeart/2005/8/layout/radial1"/>
    <dgm:cxn modelId="{B66FC700-2BCE-A04D-B53C-1CF60287BBBC}" type="presParOf" srcId="{FF613CB6-9473-244C-B3B3-E83E3FC9F27A}" destId="{BF7849A6-17A0-9748-9803-4EF909703316}" srcOrd="11" destOrd="0" presId="urn:microsoft.com/office/officeart/2005/8/layout/radial1"/>
    <dgm:cxn modelId="{570F2D36-CE42-E34A-B247-6E868C597485}" type="presParOf" srcId="{BF7849A6-17A0-9748-9803-4EF909703316}" destId="{CF950382-6E9C-8B4B-99C7-544EFCF59EE0}" srcOrd="0" destOrd="0" presId="urn:microsoft.com/office/officeart/2005/8/layout/radial1"/>
    <dgm:cxn modelId="{0E3FC91E-DBCB-7148-BC96-9B7C3B465770}" type="presParOf" srcId="{FF613CB6-9473-244C-B3B3-E83E3FC9F27A}" destId="{BD0C8DD5-19AA-0B45-88E5-3CC76453F432}" srcOrd="12" destOrd="0" presId="urn:microsoft.com/office/officeart/2005/8/layout/radial1"/>
    <dgm:cxn modelId="{544FED41-00F6-C94E-AF1D-47A07878B172}" type="presParOf" srcId="{FF613CB6-9473-244C-B3B3-E83E3FC9F27A}" destId="{C5494F2D-8DDD-C347-A2C9-F2274BB3383A}" srcOrd="13" destOrd="0" presId="urn:microsoft.com/office/officeart/2005/8/layout/radial1"/>
    <dgm:cxn modelId="{8B95FD66-C818-924B-978E-2CA76BD73623}" type="presParOf" srcId="{C5494F2D-8DDD-C347-A2C9-F2274BB3383A}" destId="{B76C1879-998B-1442-92E2-B685E2D3EA8E}" srcOrd="0" destOrd="0" presId="urn:microsoft.com/office/officeart/2005/8/layout/radial1"/>
    <dgm:cxn modelId="{73D1CD8F-913B-894E-9770-79953083AA2E}" type="presParOf" srcId="{FF613CB6-9473-244C-B3B3-E83E3FC9F27A}" destId="{386B5BDD-AE1B-B94A-8394-CAE040196E8E}" srcOrd="14" destOrd="0" presId="urn:microsoft.com/office/officeart/2005/8/layout/radial1"/>
    <dgm:cxn modelId="{7FC370F2-287B-A542-864F-97E3C40BB270}" type="presParOf" srcId="{FF613CB6-9473-244C-B3B3-E83E3FC9F27A}" destId="{AD8285B3-7E18-5D41-B866-1EFCF5002638}" srcOrd="15" destOrd="0" presId="urn:microsoft.com/office/officeart/2005/8/layout/radial1"/>
    <dgm:cxn modelId="{0ADF24D5-59A1-B74C-AC9F-F052D4F402EA}" type="presParOf" srcId="{AD8285B3-7E18-5D41-B866-1EFCF5002638}" destId="{E88DB06E-1205-3046-AF3D-4D5F86F8D2A6}" srcOrd="0" destOrd="0" presId="urn:microsoft.com/office/officeart/2005/8/layout/radial1"/>
    <dgm:cxn modelId="{664035CC-AF33-D445-A278-AA44FF1EB597}" type="presParOf" srcId="{FF613CB6-9473-244C-B3B3-E83E3FC9F27A}" destId="{9E877018-CBA3-B441-A3E8-B2130DB7A9FF}" srcOrd="16" destOrd="0" presId="urn:microsoft.com/office/officeart/2005/8/layout/radial1"/>
    <dgm:cxn modelId="{288C8661-5DCD-5940-81B1-92F10014A03A}" type="presParOf" srcId="{FF613CB6-9473-244C-B3B3-E83E3FC9F27A}" destId="{230EDAE1-78F2-FA46-B123-D8A1CCD9F4CA}" srcOrd="17" destOrd="0" presId="urn:microsoft.com/office/officeart/2005/8/layout/radial1"/>
    <dgm:cxn modelId="{E3B495A4-BE29-2D4E-8C77-19B027062CDF}" type="presParOf" srcId="{230EDAE1-78F2-FA46-B123-D8A1CCD9F4CA}" destId="{6E76A421-3A74-CC40-B28A-F9ACF266A68B}" srcOrd="0" destOrd="0" presId="urn:microsoft.com/office/officeart/2005/8/layout/radial1"/>
    <dgm:cxn modelId="{71588F84-9D79-F747-87C3-A3D51E0713B7}" type="presParOf" srcId="{FF613CB6-9473-244C-B3B3-E83E3FC9F27A}" destId="{3734AA22-CDC2-0948-92E9-C5DEFD3F0F2E}" srcOrd="18" destOrd="0" presId="urn:microsoft.com/office/officeart/2005/8/layout/radial1"/>
    <dgm:cxn modelId="{E7102126-1F5F-6149-94BC-D2F2C7045538}" type="presParOf" srcId="{FF613CB6-9473-244C-B3B3-E83E3FC9F27A}" destId="{C919E93D-6C40-1A4C-B7B0-7A46C698466A}" srcOrd="19" destOrd="0" presId="urn:microsoft.com/office/officeart/2005/8/layout/radial1"/>
    <dgm:cxn modelId="{0ED3AF97-0423-9744-81E6-53DED81710A1}" type="presParOf" srcId="{C919E93D-6C40-1A4C-B7B0-7A46C698466A}" destId="{264D8018-7914-F546-97F1-9DEBC175265F}" srcOrd="0" destOrd="0" presId="urn:microsoft.com/office/officeart/2005/8/layout/radial1"/>
    <dgm:cxn modelId="{CD4DF83E-A66C-4948-A8E8-6D3FD82D60AF}" type="presParOf" srcId="{FF613CB6-9473-244C-B3B3-E83E3FC9F27A}" destId="{DDBDAB9B-3A96-164D-A5B9-918C228D4F48}" srcOrd="20" destOrd="0" presId="urn:microsoft.com/office/officeart/2005/8/layout/radial1"/>
    <dgm:cxn modelId="{D4CF5B44-5F80-3B4B-A38D-0FFA23AA1DDD}" type="presParOf" srcId="{FF613CB6-9473-244C-B3B3-E83E3FC9F27A}" destId="{5B469B80-27D2-0444-8062-529B453E3B23}" srcOrd="21" destOrd="0" presId="urn:microsoft.com/office/officeart/2005/8/layout/radial1"/>
    <dgm:cxn modelId="{877C9ED8-2CE3-0842-B361-BF6BC4AD5C01}" type="presParOf" srcId="{5B469B80-27D2-0444-8062-529B453E3B23}" destId="{8A4902B7-D731-C049-8227-08317D45D080}" srcOrd="0" destOrd="0" presId="urn:microsoft.com/office/officeart/2005/8/layout/radial1"/>
    <dgm:cxn modelId="{D64F89AA-B4EE-D443-98CE-11F15AFB34C1}" type="presParOf" srcId="{FF613CB6-9473-244C-B3B3-E83E3FC9F27A}" destId="{F7097161-3B3C-454E-BA3B-7917F2A3F027}" srcOrd="2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DD8EC-3F37-2D44-808F-B2EE1D79A793}">
      <dsp:nvSpPr>
        <dsp:cNvPr id="0" name=""/>
        <dsp:cNvSpPr/>
      </dsp:nvSpPr>
      <dsp:spPr>
        <a:xfrm>
          <a:off x="2708365" y="1793967"/>
          <a:ext cx="1428207" cy="1406234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Quantum Volume</a:t>
          </a:r>
        </a:p>
      </dsp:txBody>
      <dsp:txXfrm>
        <a:off x="2917521" y="1999905"/>
        <a:ext cx="1009895" cy="994358"/>
      </dsp:txXfrm>
    </dsp:sp>
    <dsp:sp modelId="{DB4CFAAD-C593-A04D-8B65-26BD7B9D5D3E}">
      <dsp:nvSpPr>
        <dsp:cNvPr id="0" name=""/>
        <dsp:cNvSpPr/>
      </dsp:nvSpPr>
      <dsp:spPr>
        <a:xfrm rot="16200000">
          <a:off x="2975775" y="1335675"/>
          <a:ext cx="893386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93386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>
        <a:off x="3400134" y="1324939"/>
        <a:ext cx="44669" cy="44669"/>
      </dsp:txXfrm>
    </dsp:sp>
    <dsp:sp modelId="{E04F96E6-D9FE-DF45-B33A-8C1848F085FE}">
      <dsp:nvSpPr>
        <dsp:cNvPr id="0" name=""/>
        <dsp:cNvSpPr/>
      </dsp:nvSpPr>
      <dsp:spPr>
        <a:xfrm>
          <a:off x="2981421" y="18486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  <a:latin typeface="+mj-lt"/>
            </a:rPr>
            <a:t>calibration errors</a:t>
          </a:r>
        </a:p>
      </dsp:txBody>
      <dsp:txXfrm>
        <a:off x="3110601" y="147666"/>
        <a:ext cx="623734" cy="623734"/>
      </dsp:txXfrm>
    </dsp:sp>
    <dsp:sp modelId="{58CE70AA-20FA-B74A-84EC-9361370B6816}">
      <dsp:nvSpPr>
        <dsp:cNvPr id="0" name=""/>
        <dsp:cNvSpPr/>
      </dsp:nvSpPr>
      <dsp:spPr>
        <a:xfrm rot="18163636">
          <a:off x="3599843" y="1516875"/>
          <a:ext cx="890228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90228" y="11598"/>
              </a:lnTo>
            </a:path>
          </a:pathLst>
        </a:custGeom>
        <a:noFill/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>
        <a:off x="4022701" y="1506217"/>
        <a:ext cx="44511" cy="44511"/>
      </dsp:txXfrm>
    </dsp:sp>
    <dsp:sp modelId="{55177150-6367-CD4E-B153-947EA56E1F70}">
      <dsp:nvSpPr>
        <dsp:cNvPr id="0" name=""/>
        <dsp:cNvSpPr/>
      </dsp:nvSpPr>
      <dsp:spPr>
        <a:xfrm>
          <a:off x="4083005" y="341940"/>
          <a:ext cx="882094" cy="882094"/>
        </a:xfrm>
        <a:prstGeom prst="ellipse">
          <a:avLst/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  <a:latin typeface="+mj-lt"/>
            </a:rPr>
            <a:t>circuit optimization</a:t>
          </a:r>
        </a:p>
      </dsp:txBody>
      <dsp:txXfrm>
        <a:off x="4212185" y="471120"/>
        <a:ext cx="623734" cy="623734"/>
      </dsp:txXfrm>
    </dsp:sp>
    <dsp:sp modelId="{12BCACC8-DF12-AA49-B7BA-8317F687214D}">
      <dsp:nvSpPr>
        <dsp:cNvPr id="0" name=""/>
        <dsp:cNvSpPr/>
      </dsp:nvSpPr>
      <dsp:spPr>
        <a:xfrm rot="20127273">
          <a:off x="4030324" y="2005957"/>
          <a:ext cx="884333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84333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>
        <a:off x="4450383" y="1995447"/>
        <a:ext cx="44216" cy="44216"/>
      </dsp:txXfrm>
    </dsp:sp>
    <dsp:sp modelId="{C5BF3ADC-CD7C-714F-8F1E-ABEDC8FF6631}">
      <dsp:nvSpPr>
        <dsp:cNvPr id="0" name=""/>
        <dsp:cNvSpPr/>
      </dsp:nvSpPr>
      <dsp:spPr>
        <a:xfrm>
          <a:off x="4834843" y="1209608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>
              <a:solidFill>
                <a:schemeClr val="bg1"/>
              </a:solidFill>
              <a:latin typeface="+mj-lt"/>
            </a:rPr>
            <a:t>coherence</a:t>
          </a:r>
        </a:p>
      </dsp:txBody>
      <dsp:txXfrm>
        <a:off x="4964023" y="1338788"/>
        <a:ext cx="623734" cy="623734"/>
      </dsp:txXfrm>
    </dsp:sp>
    <dsp:sp modelId="{A2BC2A4A-323B-A045-A312-092DD83F5C28}">
      <dsp:nvSpPr>
        <dsp:cNvPr id="0" name=""/>
        <dsp:cNvSpPr/>
      </dsp:nvSpPr>
      <dsp:spPr>
        <a:xfrm rot="490909">
          <a:off x="4124586" y="2649887"/>
          <a:ext cx="882627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82627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>
        <a:off x="4543835" y="2639419"/>
        <a:ext cx="44131" cy="44131"/>
      </dsp:txXfrm>
    </dsp:sp>
    <dsp:sp modelId="{22944505-68FC-674D-9B8B-683685BCC9C3}">
      <dsp:nvSpPr>
        <dsp:cNvPr id="0" name=""/>
        <dsp:cNvSpPr/>
      </dsp:nvSpPr>
      <dsp:spPr>
        <a:xfrm>
          <a:off x="4998233" y="2346011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>
              <a:solidFill>
                <a:schemeClr val="bg1"/>
              </a:solidFill>
              <a:latin typeface="+mj-lt"/>
            </a:rPr>
            <a:t>measure-</a:t>
          </a:r>
          <a:r>
            <a:rPr lang="en-US" sz="800" b="0" kern="1200" dirty="0" err="1">
              <a:solidFill>
                <a:schemeClr val="bg1"/>
              </a:solidFill>
              <a:latin typeface="+mj-lt"/>
            </a:rPr>
            <a:t>ment</a:t>
          </a:r>
          <a:r>
            <a:rPr lang="en-US" sz="800" b="0" kern="1200" dirty="0">
              <a:solidFill>
                <a:schemeClr val="bg1"/>
              </a:solidFill>
              <a:latin typeface="+mj-lt"/>
            </a:rPr>
            <a:t> </a:t>
          </a:r>
          <a:br>
            <a:rPr lang="en-US" sz="800" b="0" kern="1200" dirty="0">
              <a:solidFill>
                <a:schemeClr val="bg1"/>
              </a:solidFill>
              <a:latin typeface="+mj-lt"/>
            </a:rPr>
          </a:br>
          <a:r>
            <a:rPr lang="en-US" sz="800" b="0" kern="1200" dirty="0">
              <a:solidFill>
                <a:schemeClr val="bg1"/>
              </a:solidFill>
              <a:latin typeface="+mj-lt"/>
            </a:rPr>
            <a:t>fidelity</a:t>
          </a:r>
          <a:endParaRPr lang="en-US" sz="800" kern="1200" dirty="0">
            <a:solidFill>
              <a:schemeClr val="bg1"/>
            </a:solidFill>
            <a:latin typeface="+mj-lt"/>
          </a:endParaRPr>
        </a:p>
      </dsp:txBody>
      <dsp:txXfrm>
        <a:off x="5127413" y="2475191"/>
        <a:ext cx="623734" cy="623734"/>
      </dsp:txXfrm>
    </dsp:sp>
    <dsp:sp modelId="{ADC05B17-D6E0-0A47-B1DA-B61BC00D674C}">
      <dsp:nvSpPr>
        <dsp:cNvPr id="0" name=""/>
        <dsp:cNvSpPr/>
      </dsp:nvSpPr>
      <dsp:spPr>
        <a:xfrm rot="2454545">
          <a:off x="3850198" y="3240486"/>
          <a:ext cx="887174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87174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>
        <a:off x="4271606" y="3229905"/>
        <a:ext cx="44358" cy="44358"/>
      </dsp:txXfrm>
    </dsp:sp>
    <dsp:sp modelId="{5112AF53-7196-824B-AC8D-1039AB66BA93}">
      <dsp:nvSpPr>
        <dsp:cNvPr id="0" name=""/>
        <dsp:cNvSpPr/>
      </dsp:nvSpPr>
      <dsp:spPr>
        <a:xfrm>
          <a:off x="4521300" y="3390349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  <a:latin typeface="+mj-lt"/>
            </a:rPr>
            <a:t>crosstalk</a:t>
          </a:r>
        </a:p>
      </dsp:txBody>
      <dsp:txXfrm>
        <a:off x="4650480" y="3519529"/>
        <a:ext cx="623734" cy="623734"/>
      </dsp:txXfrm>
    </dsp:sp>
    <dsp:sp modelId="{BF7849A6-17A0-9748-9803-4EF909703316}">
      <dsp:nvSpPr>
        <dsp:cNvPr id="0" name=""/>
        <dsp:cNvSpPr/>
      </dsp:nvSpPr>
      <dsp:spPr>
        <a:xfrm rot="4418182">
          <a:off x="3300261" y="3589131"/>
          <a:ext cx="892533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92533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>
        <a:off x="3724215" y="3578415"/>
        <a:ext cx="44626" cy="44626"/>
      </dsp:txXfrm>
    </dsp:sp>
    <dsp:sp modelId="{BD0C8DD5-19AA-0B45-88E5-3CC76453F432}">
      <dsp:nvSpPr>
        <dsp:cNvPr id="0" name=""/>
        <dsp:cNvSpPr/>
      </dsp:nvSpPr>
      <dsp:spPr>
        <a:xfrm>
          <a:off x="3555466" y="4011053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  <a:latin typeface="+mj-lt"/>
            </a:rPr>
            <a:t>gate fidelity</a:t>
          </a:r>
        </a:p>
      </dsp:txBody>
      <dsp:txXfrm>
        <a:off x="3684646" y="4140233"/>
        <a:ext cx="623734" cy="623734"/>
      </dsp:txXfrm>
    </dsp:sp>
    <dsp:sp modelId="{C5494F2D-8DDD-C347-A2C9-F2274BB3383A}">
      <dsp:nvSpPr>
        <dsp:cNvPr id="0" name=""/>
        <dsp:cNvSpPr/>
      </dsp:nvSpPr>
      <dsp:spPr>
        <a:xfrm rot="6381818">
          <a:off x="2652143" y="3589131"/>
          <a:ext cx="892533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92533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 rot="10800000">
        <a:off x="3076096" y="3578415"/>
        <a:ext cx="44626" cy="44626"/>
      </dsp:txXfrm>
    </dsp:sp>
    <dsp:sp modelId="{386B5BDD-AE1B-B94A-8394-CAE040196E8E}">
      <dsp:nvSpPr>
        <dsp:cNvPr id="0" name=""/>
        <dsp:cNvSpPr/>
      </dsp:nvSpPr>
      <dsp:spPr>
        <a:xfrm>
          <a:off x="2407377" y="4011053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  <a:latin typeface="+mj-lt"/>
            </a:rPr>
            <a:t>gate parallelism</a:t>
          </a:r>
        </a:p>
      </dsp:txBody>
      <dsp:txXfrm>
        <a:off x="2536557" y="4140233"/>
        <a:ext cx="623734" cy="623734"/>
      </dsp:txXfrm>
    </dsp:sp>
    <dsp:sp modelId="{AD8285B3-7E18-5D41-B866-1EFCF5002638}">
      <dsp:nvSpPr>
        <dsp:cNvPr id="0" name=""/>
        <dsp:cNvSpPr/>
      </dsp:nvSpPr>
      <dsp:spPr>
        <a:xfrm rot="8345455">
          <a:off x="2107565" y="3240486"/>
          <a:ext cx="887174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87174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 rot="10800000">
        <a:off x="2528973" y="3229905"/>
        <a:ext cx="44358" cy="44358"/>
      </dsp:txXfrm>
    </dsp:sp>
    <dsp:sp modelId="{9E877018-CBA3-B441-A3E8-B2130DB7A9FF}">
      <dsp:nvSpPr>
        <dsp:cNvPr id="0" name=""/>
        <dsp:cNvSpPr/>
      </dsp:nvSpPr>
      <dsp:spPr>
        <a:xfrm>
          <a:off x="1441543" y="3390349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  <a:latin typeface="+mj-lt"/>
            </a:rPr>
            <a:t>initialization fidelity</a:t>
          </a:r>
        </a:p>
      </dsp:txBody>
      <dsp:txXfrm>
        <a:off x="1570723" y="3519529"/>
        <a:ext cx="623734" cy="623734"/>
      </dsp:txXfrm>
    </dsp:sp>
    <dsp:sp modelId="{230EDAE1-78F2-FA46-B123-D8A1CCD9F4CA}">
      <dsp:nvSpPr>
        <dsp:cNvPr id="0" name=""/>
        <dsp:cNvSpPr/>
      </dsp:nvSpPr>
      <dsp:spPr>
        <a:xfrm rot="10309091">
          <a:off x="1837723" y="2649887"/>
          <a:ext cx="882627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82627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 rot="10800000">
        <a:off x="2256971" y="2639419"/>
        <a:ext cx="44131" cy="44131"/>
      </dsp:txXfrm>
    </dsp:sp>
    <dsp:sp modelId="{3734AA22-CDC2-0948-92E9-C5DEFD3F0F2E}">
      <dsp:nvSpPr>
        <dsp:cNvPr id="0" name=""/>
        <dsp:cNvSpPr/>
      </dsp:nvSpPr>
      <dsp:spPr>
        <a:xfrm>
          <a:off x="964610" y="2346011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  <a:latin typeface="+mj-lt"/>
            </a:rPr>
            <a:t>coupling </a:t>
          </a:r>
          <a:br>
            <a:rPr lang="en-US" sz="800" kern="1200" dirty="0">
              <a:solidFill>
                <a:schemeClr val="bg1"/>
              </a:solidFill>
              <a:latin typeface="+mj-lt"/>
            </a:rPr>
          </a:br>
          <a:r>
            <a:rPr lang="en-US" sz="800" kern="1200" dirty="0">
              <a:solidFill>
                <a:schemeClr val="bg1"/>
              </a:solidFill>
              <a:latin typeface="+mj-lt"/>
            </a:rPr>
            <a:t>map</a:t>
          </a:r>
        </a:p>
      </dsp:txBody>
      <dsp:txXfrm>
        <a:off x="1093790" y="2475191"/>
        <a:ext cx="623734" cy="623734"/>
      </dsp:txXfrm>
    </dsp:sp>
    <dsp:sp modelId="{C919E93D-6C40-1A4C-B7B0-7A46C698466A}">
      <dsp:nvSpPr>
        <dsp:cNvPr id="0" name=""/>
        <dsp:cNvSpPr/>
      </dsp:nvSpPr>
      <dsp:spPr>
        <a:xfrm rot="12272727">
          <a:off x="1930280" y="2005957"/>
          <a:ext cx="884333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84333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 rot="10800000">
        <a:off x="2350338" y="1995447"/>
        <a:ext cx="44216" cy="44216"/>
      </dsp:txXfrm>
    </dsp:sp>
    <dsp:sp modelId="{DDBDAB9B-3A96-164D-A5B9-918C228D4F48}">
      <dsp:nvSpPr>
        <dsp:cNvPr id="0" name=""/>
        <dsp:cNvSpPr/>
      </dsp:nvSpPr>
      <dsp:spPr>
        <a:xfrm>
          <a:off x="1128000" y="1209608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  <a:latin typeface="+mj-lt"/>
            </a:rPr>
            <a:t>spectator errors</a:t>
          </a:r>
        </a:p>
      </dsp:txBody>
      <dsp:txXfrm>
        <a:off x="1257180" y="1338788"/>
        <a:ext cx="623734" cy="623734"/>
      </dsp:txXfrm>
    </dsp:sp>
    <dsp:sp modelId="{5B469B80-27D2-0444-8062-529B453E3B23}">
      <dsp:nvSpPr>
        <dsp:cNvPr id="0" name=""/>
        <dsp:cNvSpPr/>
      </dsp:nvSpPr>
      <dsp:spPr>
        <a:xfrm rot="14236364">
          <a:off x="2354866" y="1516875"/>
          <a:ext cx="890228" cy="23196"/>
        </a:xfrm>
        <a:custGeom>
          <a:avLst/>
          <a:gdLst/>
          <a:ahLst/>
          <a:cxnLst/>
          <a:rect l="0" t="0" r="0" b="0"/>
          <a:pathLst>
            <a:path>
              <a:moveTo>
                <a:pt x="0" y="11598"/>
              </a:moveTo>
              <a:lnTo>
                <a:pt x="890228" y="1159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bg1"/>
            </a:solidFill>
          </a:endParaRPr>
        </a:p>
      </dsp:txBody>
      <dsp:txXfrm rot="10800000">
        <a:off x="2777724" y="1506217"/>
        <a:ext cx="44511" cy="44511"/>
      </dsp:txXfrm>
    </dsp:sp>
    <dsp:sp modelId="{F7097161-3B3C-454E-BA3B-7917F2A3F027}">
      <dsp:nvSpPr>
        <dsp:cNvPr id="0" name=""/>
        <dsp:cNvSpPr/>
      </dsp:nvSpPr>
      <dsp:spPr>
        <a:xfrm>
          <a:off x="1879838" y="341940"/>
          <a:ext cx="882094" cy="8820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chemeClr val="bg1"/>
              </a:solidFill>
              <a:latin typeface="+mj-lt"/>
            </a:rPr>
            <a:t>number of qubits</a:t>
          </a:r>
        </a:p>
      </dsp:txBody>
      <dsp:txXfrm>
        <a:off x="2009018" y="471120"/>
        <a:ext cx="623734" cy="623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latin typeface="IBM Plex Sans" charset="0"/>
                <a:ea typeface="IBM Plex Sans" charset="0"/>
                <a:cs typeface="IBM Plex Sans" charset="0"/>
              </a:rPr>
              <a:t>10/28/19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arth_from_Space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NASA" TargetMode="External"/><Relationship Id="rId4" Type="http://schemas.openxmlformats.org/officeDocument/2006/relationships/hyperlink" Target="https://en.wikipedia.org/wiki/public_domain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9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Statistics as of September 17,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63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57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61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09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31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56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7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</a:t>
            </a:r>
            <a:r>
              <a:rPr lang="en-US" dirty="0">
                <a:hlinkClick r:id="rId3"/>
              </a:rPr>
              <a:t>https://commons.wikimedia.org/wiki/File:Earth_from_Space.jpg</a:t>
            </a:r>
            <a:endParaRPr lang="en-US" dirty="0"/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file is in the 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:public domain"/>
              </a:rPr>
              <a:t>public domain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United States because it was solely created by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:NASA"/>
              </a:rPr>
              <a:t>NASA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NASA copyright policy states that "NASA material is not protected by copyright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unless noted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1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15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28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2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7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1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2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4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9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calibration errors</a:t>
            </a:r>
          </a:p>
          <a:p>
            <a:r>
              <a:rPr lang="en-US" sz="2400" dirty="0"/>
              <a:t>	How well the electronic controls for programming and measuring qubits are calibrated to ensure accurate accurate operation and error mitigation.</a:t>
            </a:r>
          </a:p>
          <a:p>
            <a:r>
              <a:rPr lang="en-US" sz="2400" dirty="0"/>
              <a:t>circuit optimization</a:t>
            </a:r>
          </a:p>
          <a:p>
            <a:r>
              <a:rPr lang="en-US" sz="2400" dirty="0"/>
              <a:t>	How well an optimizing compiler improves the layout and performance of a circuit across its depth and qubit register width.</a:t>
            </a:r>
          </a:p>
          <a:p>
            <a:r>
              <a:rPr lang="en-US" sz="2400" dirty="0"/>
              <a:t>coherence</a:t>
            </a:r>
          </a:p>
          <a:p>
            <a:r>
              <a:rPr lang="en-US" sz="2400" dirty="0"/>
              <a:t>	How long the qubit stays in a usable state as discussed in section 11.4.</a:t>
            </a:r>
          </a:p>
          <a:p>
            <a:r>
              <a:rPr lang="en-US" sz="2400" dirty="0"/>
              <a:t>connectivity and coupling map</a:t>
            </a:r>
          </a:p>
          <a:p>
            <a:r>
              <a:rPr lang="en-US" sz="2400" dirty="0"/>
              <a:t>	How qubits are connected to other qubits and in what patterns.</a:t>
            </a:r>
          </a:p>
          <a:p>
            <a:r>
              <a:rPr lang="en-US" sz="2400" dirty="0"/>
              <a:t>crosstalk</a:t>
            </a:r>
          </a:p>
          <a:p>
            <a:r>
              <a:rPr lang="en-US" sz="2400" dirty="0"/>
              <a:t>	How the state of one qubit affects nearby qubits, either in gate operations or through more passive entanglement.</a:t>
            </a:r>
          </a:p>
          <a:p>
            <a:r>
              <a:rPr lang="en-US" sz="2400" dirty="0"/>
              <a:t>gate fidelity</a:t>
            </a:r>
          </a:p>
          <a:p>
            <a:r>
              <a:rPr lang="en-US" sz="2400" dirty="0"/>
              <a:t>	At what error rates do gate operations move qubits from their current to new states.</a:t>
            </a:r>
          </a:p>
          <a:p>
            <a:r>
              <a:rPr lang="en-US" sz="2400" dirty="0"/>
              <a:t>gate parallelism</a:t>
            </a:r>
          </a:p>
          <a:p>
            <a:r>
              <a:rPr lang="en-US" sz="2400" dirty="0"/>
              <a:t>	How many gate operations can be run on qubits in parallel, that is, at the same time. This is different from the concept of quantum parallelism.</a:t>
            </a:r>
          </a:p>
          <a:p>
            <a:r>
              <a:rPr lang="en-US" sz="2400" dirty="0"/>
              <a:t>initialization fidelity</a:t>
            </a:r>
          </a:p>
          <a:p>
            <a:r>
              <a:rPr lang="en-US" sz="2400" dirty="0"/>
              <a:t>	How accurately we can set the initial qubit state to something known, usually |0⟩. </a:t>
            </a:r>
          </a:p>
          <a:p>
            <a:r>
              <a:rPr lang="en-US" sz="2400" dirty="0"/>
              <a:t>measurement fidelity</a:t>
            </a:r>
          </a:p>
          <a:p>
            <a:r>
              <a:rPr lang="en-US" sz="2400" dirty="0"/>
              <a:t>	How accurately we can collapse a qubit state and read it out as |0⟩ or |1⟩. number of qubits</a:t>
            </a:r>
          </a:p>
          <a:p>
            <a:r>
              <a:rPr lang="en-US" sz="2400" dirty="0"/>
              <a:t>	More can be better, but not always. In any case, you need a sufficient number.</a:t>
            </a:r>
          </a:p>
          <a:p>
            <a:r>
              <a:rPr lang="en-US" sz="2400" dirty="0"/>
              <a:t>spectator errors</a:t>
            </a:r>
          </a:p>
          <a:p>
            <a:r>
              <a:rPr lang="en-US" sz="2400" dirty="0"/>
              <a:t>	How much is a qubit that is supposed to be idle affected during a 1- or 2-qubit gate operation on a physically connected qubit.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60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9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airtable.com/invite/l?inviteId=inv69WXf036xIAWJT&amp;inviteToken=6e675e09fc653848b05a38179b7da1e9feb62d18976ba0453994c87aaceea410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ibm/type/master/ibm-plex.zip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https://airtable.com/invite/l?inviteId=inv69WXf036xIAWJT&amp;inviteToken=6e675e09fc653848b05a38179b7da1e9feb62d18976ba0453994c87aaceea410" TargetMode="Externa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ibm/type/master/ibm-plex.zip" TargetMode="External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to IBM Q Presentation Template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Welcome to the IBM Q Presentation Template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1168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201168" y="1257046"/>
            <a:ext cx="4142232" cy="3279648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z="1200" dirty="0"/>
              <a:t>This template is a living document, which will be upgraded on an ongoing basis.  It’s designed to ensure consistency across all IBM Q team member presentations. </a:t>
            </a:r>
          </a:p>
          <a:p>
            <a:pPr lvl="1"/>
            <a:r>
              <a:rPr lang="en-US" sz="1200" dirty="0"/>
              <a:t>The template includes standard IBM Q slides and sample slides demonstrating ways to apply some of the layouts.</a:t>
            </a:r>
          </a:p>
          <a:p>
            <a:pPr lvl="1"/>
            <a:r>
              <a:rPr lang="en-US" sz="1200" dirty="0"/>
              <a:t>Please be sure to remove unnecessary slides and replace all generic content with your own.</a:t>
            </a:r>
          </a:p>
          <a:p>
            <a:pPr lvl="1"/>
            <a:r>
              <a:rPr lang="en-US" sz="1200" dirty="0"/>
              <a:t>Do not create your own template or alter the template with variant colors or styles.</a:t>
            </a:r>
          </a:p>
          <a:p>
            <a:pPr lvl="1"/>
            <a:r>
              <a:rPr lang="en-US" sz="1200" dirty="0"/>
              <a:t>Contact Melissa Turesky with any questions about this template.</a:t>
            </a:r>
          </a:p>
          <a:p>
            <a:pPr lvl="1"/>
            <a:r>
              <a:rPr lang="en-US" sz="1200" dirty="0"/>
              <a:t>The template lives in the IBM Q Brand Center on </a:t>
            </a:r>
            <a:r>
              <a:rPr lang="en-US" sz="1200" dirty="0">
                <a:hlinkClick r:id="rId2"/>
              </a:rPr>
              <a:t>Airtable</a:t>
            </a:r>
            <a:r>
              <a:rPr lang="en-US" sz="1200" dirty="0"/>
              <a:t> and the IBM Q Content Exchange.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B8BB7C3-7AA2-1C4C-9A4C-EAE9EF5F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Numbered facts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9F1E441A-A060-FE4C-B6B2-CA5554FC55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95EFAFA8-9C9E-0D49-B229-53874C8992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7CAA9D-30A3-0945-A6D0-936F3C668D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1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donec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felis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ultricies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pellentesque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pretium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sem. </a:t>
            </a:r>
            <a:r>
              <a:rPr lang="en-US" sz="1200" dirty="0" err="1">
                <a:solidFill>
                  <a:schemeClr val="bg1"/>
                </a:solidFill>
              </a:rPr>
              <a:t>Nulla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massa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1C690D6-D192-5242-825C-6E9DB2696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2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200" dirty="0">
                <a:solidFill>
                  <a:schemeClr val="bg1"/>
                </a:solidFill>
              </a:rPr>
              <a:t>Lorem ipsum dolor sit amet donec quam felis ultricies nec pellentesque eu pretium quis sem. Nulla consequat massa quis enim. 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7E8D9BB-37B4-F048-A82C-C51F1E405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3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200" dirty="0">
                <a:solidFill>
                  <a:schemeClr val="bg1"/>
                </a:solidFill>
              </a:rPr>
              <a:t>Lorem ipsum dolor sit amet donec quam felis ultricies nec pellentesque eu pretium quis sem. Nulla consequat massa quis enim. 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8A5FF04-808C-B340-BBBF-90886BDC8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7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4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200" dirty="0">
                <a:solidFill>
                  <a:schemeClr val="bg1"/>
                </a:solidFill>
              </a:rPr>
              <a:t>Lorem ipsum dolor sit amet donec quam felis ultricies nec pellentesque eu pretium quis sem. Nulla consequat massa quis enim. </a:t>
            </a:r>
          </a:p>
        </p:txBody>
      </p:sp>
    </p:spTree>
    <p:extLst>
      <p:ext uri="{BB962C8B-B14F-4D97-AF65-F5344CB8AC3E}">
        <p14:creationId xmlns:p14="http://schemas.microsoft.com/office/powerpoint/2010/main" val="14940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430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300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295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4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4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0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1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0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6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0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s of quantum computing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BD8EB83-A684-614E-8A4C-2083DB79D65E}"/>
              </a:ext>
            </a:extLst>
          </p:cNvPr>
          <p:cNvSpPr/>
          <p:nvPr userDrawn="1"/>
        </p:nvSpPr>
        <p:spPr>
          <a:xfrm>
            <a:off x="2003433" y="1240137"/>
            <a:ext cx="4505240" cy="29291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076" eaLnBrk="0" hangingPunct="0">
              <a:defRPr/>
            </a:pPr>
            <a:r>
              <a:rPr lang="en-US" sz="2000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E88FF2-9813-024D-B3CE-92005BCA7DB1}"/>
              </a:ext>
            </a:extLst>
          </p:cNvPr>
          <p:cNvSpPr/>
          <p:nvPr userDrawn="1"/>
        </p:nvSpPr>
        <p:spPr>
          <a:xfrm>
            <a:off x="2682166" y="1874078"/>
            <a:ext cx="4806960" cy="1949533"/>
          </a:xfrm>
          <a:prstGeom prst="ellipse">
            <a:avLst/>
          </a:prstGeom>
          <a:solidFill>
            <a:srgbClr val="031973">
              <a:alpha val="8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076" eaLnBrk="0" hangingPunct="0">
              <a:defRPr/>
            </a:pPr>
            <a:endParaRPr lang="en-US" sz="2000" kern="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9E5D7A-BDAE-DB44-96BE-30940370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1168"/>
            <a:ext cx="7553133" cy="330056"/>
          </a:xfrm>
        </p:spPr>
        <p:txBody>
          <a:bodyPr>
            <a:normAutofit fontScale="90000"/>
          </a:bodyPr>
          <a:lstStyle/>
          <a:p>
            <a:r>
              <a:rPr lang="en-US" sz="2600" b="0" dirty="0">
                <a:ea typeface="HelvNeue Bold for IBM" charset="0"/>
                <a:cs typeface="HelvNeue Bold for IBM" charset="0"/>
              </a:rPr>
              <a:t>Applications of quantum computing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5C1C3-7DF9-F649-8ADC-A2F42DEE4E0C}"/>
              </a:ext>
            </a:extLst>
          </p:cNvPr>
          <p:cNvSpPr/>
          <p:nvPr userDrawn="1"/>
        </p:nvSpPr>
        <p:spPr>
          <a:xfrm>
            <a:off x="5176069" y="2612049"/>
            <a:ext cx="157065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Arial" charset="0"/>
                <a:cs typeface="Arial" charset="0"/>
              </a:rPr>
              <a:t>Quantum </a:t>
            </a:r>
            <a:br>
              <a:rPr lang="en-US" sz="1400" dirty="0">
                <a:solidFill>
                  <a:schemeClr val="bg1"/>
                </a:solidFill>
                <a:ea typeface="Arial" charset="0"/>
                <a:cs typeface="Arial" charset="0"/>
              </a:rPr>
            </a:br>
            <a:r>
              <a:rPr lang="en-US" sz="1400" dirty="0">
                <a:solidFill>
                  <a:schemeClr val="bg1"/>
                </a:solidFill>
                <a:ea typeface="Arial" charset="0"/>
                <a:cs typeface="Arial" charset="0"/>
              </a:rPr>
              <a:t>possible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C18D2-8D98-FB45-8774-F08867FE9324}"/>
              </a:ext>
            </a:extLst>
          </p:cNvPr>
          <p:cNvSpPr/>
          <p:nvPr userDrawn="1"/>
        </p:nvSpPr>
        <p:spPr>
          <a:xfrm>
            <a:off x="5434508" y="4275937"/>
            <a:ext cx="1757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defRPr/>
            </a:pPr>
            <a: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Factoring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29E09-2BAE-C948-88E0-0A1B95DCEACB}"/>
              </a:ext>
            </a:extLst>
          </p:cNvPr>
          <p:cNvSpPr/>
          <p:nvPr userDrawn="1"/>
        </p:nvSpPr>
        <p:spPr>
          <a:xfrm>
            <a:off x="6622192" y="4060037"/>
            <a:ext cx="296787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defTabSz="914354">
              <a:defRPr/>
            </a:pPr>
            <a: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Simulating quantum </a:t>
            </a:r>
            <a:b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</a:br>
            <a: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mechanics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B323EF-F89F-114A-9335-0EF2344CB416}"/>
              </a:ext>
            </a:extLst>
          </p:cNvPr>
          <p:cNvSpPr/>
          <p:nvPr userDrawn="1"/>
        </p:nvSpPr>
        <p:spPr>
          <a:xfrm>
            <a:off x="886596" y="3849129"/>
            <a:ext cx="20036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54">
              <a:defRPr/>
            </a:pPr>
            <a:r>
              <a:rPr lang="en-US" sz="1400" i="1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Quantum Advantage with Shallow Circuits </a:t>
            </a:r>
            <a: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IBM 2018</a:t>
            </a:r>
            <a:endParaRPr lang="en-US" sz="1400" i="1" kern="0" dirty="0">
              <a:solidFill>
                <a:srgbClr val="FFFFFF"/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4AED58-C0FF-B545-B312-8F2A3490AC12}"/>
              </a:ext>
            </a:extLst>
          </p:cNvPr>
          <p:cNvSpPr/>
          <p:nvPr userDrawn="1"/>
        </p:nvSpPr>
        <p:spPr>
          <a:xfrm>
            <a:off x="6483094" y="720628"/>
            <a:ext cx="1757843" cy="19184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8" eaLnBrk="0" fontAlgn="base" hangingPunct="0">
              <a:spcBef>
                <a:spcPts val="800"/>
              </a:spcBef>
              <a:spcAft>
                <a:spcPts val="80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Applications</a:t>
            </a:r>
          </a:p>
          <a:p>
            <a:pPr marL="182880" defTabSz="914378" eaLnBrk="0" fontAlgn="base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Chemistry</a:t>
            </a:r>
            <a:b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</a:b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Materials</a:t>
            </a:r>
            <a:b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</a:b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Machine learning</a:t>
            </a:r>
            <a:b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</a:b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Optimization</a:t>
            </a:r>
          </a:p>
          <a:p>
            <a:pPr defTabSz="914378" eaLnBrk="0" fontAlgn="base" hangingPunct="0">
              <a:spcBef>
                <a:spcPts val="800"/>
              </a:spcBef>
              <a:spcAft>
                <a:spcPts val="800"/>
              </a:spcAft>
              <a:defRPr/>
            </a:pPr>
            <a:endParaRPr lang="en-US" sz="1400" dirty="0">
              <a:solidFill>
                <a:srgbClr val="FFFFFF"/>
              </a:solidFill>
              <a:ea typeface="Helvetica Light" charset="0"/>
              <a:cs typeface="Helvetica Light" charset="0"/>
            </a:endParaRPr>
          </a:p>
          <a:p>
            <a:pPr defTabSz="914378" eaLnBrk="0" fontAlgn="base" hangingPunct="0">
              <a:spcBef>
                <a:spcPts val="800"/>
              </a:spcBef>
              <a:spcAft>
                <a:spcPts val="800"/>
              </a:spcAft>
              <a:defRPr/>
            </a:pPr>
            <a:endParaRPr lang="en-US" sz="1400" dirty="0">
              <a:solidFill>
                <a:srgbClr val="FFFFFF"/>
              </a:solidFill>
              <a:ea typeface="Helvetica Light" charset="0"/>
              <a:cs typeface="Helvetica Light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4F80B-30A3-B04F-9B07-8AAE60797944}"/>
              </a:ext>
            </a:extLst>
          </p:cNvPr>
          <p:cNvSpPr/>
          <p:nvPr userDrawn="1"/>
        </p:nvSpPr>
        <p:spPr>
          <a:xfrm>
            <a:off x="3015478" y="2262379"/>
            <a:ext cx="2230555" cy="1172934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076" eaLnBrk="0" hangingPunct="0">
              <a:lnSpc>
                <a:spcPct val="90000"/>
              </a:lnSpc>
              <a:defRPr/>
            </a:pPr>
            <a:r>
              <a:rPr lang="en-US" sz="1400" kern="0" dirty="0">
                <a:ea typeface="Arial" charset="0"/>
                <a:cs typeface="Arial" charset="0"/>
              </a:rPr>
              <a:t>Easy </a:t>
            </a:r>
            <a:br>
              <a:rPr lang="en-US" sz="1400" kern="0" dirty="0">
                <a:ea typeface="Arial" charset="0"/>
                <a:cs typeface="Arial" charset="0"/>
              </a:rPr>
            </a:br>
            <a:r>
              <a:rPr lang="en-US" sz="1400" kern="0" dirty="0">
                <a:ea typeface="Arial" charset="0"/>
                <a:cs typeface="Arial" charset="0"/>
              </a:rPr>
              <a:t>problems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9DA998-9CC5-B744-8DAF-E7D0F5629062}"/>
              </a:ext>
            </a:extLst>
          </p:cNvPr>
          <p:cNvSpPr/>
          <p:nvPr userDrawn="1"/>
        </p:nvSpPr>
        <p:spPr>
          <a:xfrm>
            <a:off x="2682166" y="1361521"/>
            <a:ext cx="3147772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cs typeface="Arial" charset="0"/>
              </a:rPr>
              <a:t>Hard problems </a:t>
            </a:r>
            <a:br>
              <a:rPr lang="en-US" sz="1400" dirty="0">
                <a:solidFill>
                  <a:schemeClr val="bg1"/>
                </a:solidFill>
                <a:cs typeface="Arial" charset="0"/>
              </a:rPr>
            </a:br>
            <a:r>
              <a:rPr lang="en-US" sz="1400" dirty="0">
                <a:solidFill>
                  <a:schemeClr val="bg1"/>
                </a:solidFill>
                <a:cs typeface="Arial" charset="0"/>
              </a:rPr>
              <a:t>for classical computers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1D31E8-3A0C-B547-95E1-409BFD676902}"/>
              </a:ext>
            </a:extLst>
          </p:cNvPr>
          <p:cNvCxnSpPr>
            <a:cxnSpLocks/>
          </p:cNvCxnSpPr>
          <p:nvPr userDrawn="1"/>
        </p:nvCxnSpPr>
        <p:spPr>
          <a:xfrm>
            <a:off x="6640955" y="3453478"/>
            <a:ext cx="0" cy="10365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3B0F3F1-6382-A143-A35F-BB5975E99C14}"/>
              </a:ext>
            </a:extLst>
          </p:cNvPr>
          <p:cNvSpPr/>
          <p:nvPr userDrawn="1"/>
        </p:nvSpPr>
        <p:spPr>
          <a:xfrm>
            <a:off x="5376190" y="3288961"/>
            <a:ext cx="164517" cy="1645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47D4C9-0E2E-D142-885D-0514280112FE}"/>
              </a:ext>
            </a:extLst>
          </p:cNvPr>
          <p:cNvCxnSpPr>
            <a:cxnSpLocks/>
          </p:cNvCxnSpPr>
          <p:nvPr userDrawn="1"/>
        </p:nvCxnSpPr>
        <p:spPr>
          <a:xfrm>
            <a:off x="5453505" y="3453478"/>
            <a:ext cx="0" cy="10365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6C7AE4-31F1-6845-9A15-CF60E67F0A60}"/>
              </a:ext>
            </a:extLst>
          </p:cNvPr>
          <p:cNvCxnSpPr>
            <a:cxnSpLocks/>
          </p:cNvCxnSpPr>
          <p:nvPr userDrawn="1"/>
        </p:nvCxnSpPr>
        <p:spPr>
          <a:xfrm flipH="1">
            <a:off x="2870656" y="2931103"/>
            <a:ext cx="1" cy="15588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2D1AE3-40F0-B34A-993B-8A32E1A60531}"/>
              </a:ext>
            </a:extLst>
          </p:cNvPr>
          <p:cNvCxnSpPr>
            <a:cxnSpLocks/>
          </p:cNvCxnSpPr>
          <p:nvPr userDrawn="1"/>
        </p:nvCxnSpPr>
        <p:spPr>
          <a:xfrm>
            <a:off x="6400675" y="765867"/>
            <a:ext cx="0" cy="145060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39B63F2-F454-2B4C-B85A-8F9567EBFA61}"/>
              </a:ext>
            </a:extLst>
          </p:cNvPr>
          <p:cNvSpPr/>
          <p:nvPr userDrawn="1"/>
        </p:nvSpPr>
        <p:spPr>
          <a:xfrm>
            <a:off x="6556061" y="3288961"/>
            <a:ext cx="164517" cy="1645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1FD35B-5ACD-054F-9E40-2291F472AF5C}"/>
              </a:ext>
            </a:extLst>
          </p:cNvPr>
          <p:cNvSpPr/>
          <p:nvPr userDrawn="1"/>
        </p:nvSpPr>
        <p:spPr>
          <a:xfrm>
            <a:off x="2787848" y="2760425"/>
            <a:ext cx="164517" cy="1645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BA7552-8E25-D943-93D9-20C0EBC92D77}"/>
              </a:ext>
            </a:extLst>
          </p:cNvPr>
          <p:cNvSpPr/>
          <p:nvPr userDrawn="1"/>
        </p:nvSpPr>
        <p:spPr>
          <a:xfrm>
            <a:off x="6322681" y="2209106"/>
            <a:ext cx="164517" cy="1645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6FC66287-5528-5042-8DE5-36805F314E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FE28A41-7F3A-0342-A499-CEAB5D1AC2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4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524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070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87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80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49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2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1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007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5562534" cy="429463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Quote layout, no photo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042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4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4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0207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92148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6497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3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Think 2019 / DOC ID / Month XX,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8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5">
            <a:extLst>
              <a:ext uri="{FF2B5EF4-FFF2-40B4-BE49-F238E27FC236}">
                <a16:creationId xmlns:a16="http://schemas.microsoft.com/office/drawing/2014/main" id="{3E747D6E-9416-E64C-90DD-31AB7E74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Table with text</a:t>
            </a:r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8D600980-D70B-F24E-A44F-C7281AE95B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4ED3FDBB-546E-9E47-A00C-56DA7A98D3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BDBCB21-06CA-F846-A58D-0F68C528CB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9456" y="1243584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sz="1100" dirty="0">
                <a:solidFill>
                  <a:schemeClr val="bg1"/>
                </a:solidFill>
              </a:rPr>
              <a:t>Lorem ipsum dolor sit amet donec quam felis </a:t>
            </a:r>
            <a:r>
              <a:rPr lang="en-US" sz="1100" dirty="0" err="1">
                <a:solidFill>
                  <a:schemeClr val="bg1"/>
                </a:solidFill>
              </a:rPr>
              <a:t>ultricies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pellentesque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pPr marL="171450" lvl="0" indent="-171450">
              <a:buClr>
                <a:srgbClr val="000000"/>
              </a:buClr>
              <a:buFont typeface="Arial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Aliquam</a:t>
            </a:r>
            <a:r>
              <a:rPr lang="en-US" sz="1100" dirty="0">
                <a:solidFill>
                  <a:schemeClr val="bg1"/>
                </a:solidFill>
              </a:rPr>
              <a:t> lorem ante dapibus in </a:t>
            </a:r>
            <a:r>
              <a:rPr lang="en-US" sz="1100" dirty="0" err="1">
                <a:solidFill>
                  <a:schemeClr val="bg1"/>
                </a:solidFill>
              </a:rPr>
              <a:t>viverra</a:t>
            </a:r>
            <a:endParaRPr lang="en-US" sz="1100" dirty="0">
              <a:solidFill>
                <a:schemeClr val="bg1"/>
              </a:solidFill>
            </a:endParaRPr>
          </a:p>
          <a:p>
            <a:pPr marL="171450" lvl="0" indent="-171450">
              <a:buClr>
                <a:srgbClr val="000000"/>
              </a:buClr>
              <a:buFont typeface="Arial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Aliquam</a:t>
            </a:r>
            <a:r>
              <a:rPr lang="en-US" sz="1100" dirty="0">
                <a:solidFill>
                  <a:schemeClr val="bg1"/>
                </a:solidFill>
              </a:rPr>
              <a:t> lorem ante dapibus in </a:t>
            </a:r>
            <a:r>
              <a:rPr lang="en-US" sz="1100" dirty="0" err="1">
                <a:solidFill>
                  <a:schemeClr val="bg1"/>
                </a:solidFill>
              </a:rPr>
              <a:t>viverra</a:t>
            </a:r>
            <a:endParaRPr lang="en-US" sz="1100" dirty="0">
              <a:solidFill>
                <a:schemeClr val="bg1"/>
              </a:solidFill>
            </a:endParaRPr>
          </a:p>
          <a:p>
            <a:pPr marL="171450" lvl="0" indent="-171450">
              <a:buClr>
                <a:srgbClr val="000000"/>
              </a:buClr>
              <a:buFont typeface="Arial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Aliquam</a:t>
            </a:r>
            <a:r>
              <a:rPr lang="en-US" sz="1100" dirty="0">
                <a:solidFill>
                  <a:schemeClr val="bg1"/>
                </a:solidFill>
              </a:rPr>
              <a:t> lorem ante dapibus in viverra</a:t>
            </a:r>
          </a:p>
        </p:txBody>
      </p:sp>
      <p:sp>
        <p:nvSpPr>
          <p:cNvPr id="22" name="Table Placeholder 21">
            <a:extLst>
              <a:ext uri="{FF2B5EF4-FFF2-40B4-BE49-F238E27FC236}">
                <a16:creationId xmlns:a16="http://schemas.microsoft.com/office/drawing/2014/main" id="{4EEBF096-28B3-664C-A2C0-4E7258090F9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14600" y="1289050"/>
            <a:ext cx="6400800" cy="3206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2019 / DOC ID / Month XX,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3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>
            <a:spLocks noGrp="1"/>
          </p:cNvSpPr>
          <p:nvPr>
            <p:ph type="title"/>
          </p:nvPr>
        </p:nvSpPr>
        <p:spPr>
          <a:xfrm>
            <a:off x="228600" y="411482"/>
            <a:ext cx="6400800" cy="6400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5634" y="4848895"/>
            <a:ext cx="89768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00600" y="1093471"/>
            <a:ext cx="1828800" cy="35896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1600">
                <a:solidFill>
                  <a:srgbClr val="000000"/>
                </a:solidFill>
              </a:defRPr>
            </a:lvl2pPr>
            <a:lvl3pPr marL="475504" indent="-251679">
              <a:defRPr sz="1600">
                <a:solidFill>
                  <a:srgbClr val="000000"/>
                </a:solidFill>
              </a:defRPr>
            </a:lvl3pPr>
            <a:lvl4pPr marL="701927" indent="-244751">
              <a:defRPr sz="1600">
                <a:solidFill>
                  <a:srgbClr val="000000"/>
                </a:solidFill>
              </a:defRPr>
            </a:lvl4pPr>
            <a:lvl5pPr marL="881884" indent="-251679">
              <a:defRPr sz="1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7"/>
            <a:ext cx="4114800" cy="3000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9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7"/>
            <a:ext cx="7772401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8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7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362538"/>
            <a:ext cx="8686800" cy="4285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3874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iskit Software St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948F4B2-B210-F64C-891A-95DC7E86F4CC}"/>
              </a:ext>
            </a:extLst>
          </p:cNvPr>
          <p:cNvSpPr txBox="1">
            <a:spLocks/>
          </p:cNvSpPr>
          <p:nvPr userDrawn="1"/>
        </p:nvSpPr>
        <p:spPr>
          <a:xfrm>
            <a:off x="7632291" y="0"/>
            <a:ext cx="1526458" cy="5143500"/>
          </a:xfrm>
          <a:prstGeom prst="rect">
            <a:avLst/>
          </a:prstGeom>
          <a:solidFill>
            <a:srgbClr val="1167FB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4.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 high performance simulator framework for quantum circuits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3C1592B-7BF4-4748-AFBD-7BE1571F3D83}"/>
              </a:ext>
            </a:extLst>
          </p:cNvPr>
          <p:cNvSpPr txBox="1">
            <a:spLocks/>
          </p:cNvSpPr>
          <p:nvPr userDrawn="1"/>
        </p:nvSpPr>
        <p:spPr>
          <a:xfrm>
            <a:off x="1" y="0"/>
            <a:ext cx="3052916" cy="5143500"/>
          </a:xfrm>
          <a:prstGeom prst="rect">
            <a:avLst/>
          </a:prstGeom>
          <a:solidFill>
            <a:srgbClr val="171717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The Qiskit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software stack</a:t>
            </a:r>
          </a:p>
          <a:p>
            <a:pPr marL="0" marR="0" lvl="0" indent="0" algn="l" defTabSz="457200" rtl="0" eaLnBrk="1" fontAlgn="auto" latinLnBrk="0" hangingPunct="1">
              <a:lnSpc>
                <a:spcPct val="45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Brings quantum computing out of the laboratory and into the laptops of developers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Open Source (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Apache 2.0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Written in Python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Modular and extendible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F7B35B9-EE5A-9D41-9CF2-808131AA777C}"/>
              </a:ext>
            </a:extLst>
          </p:cNvPr>
          <p:cNvSpPr txBox="1">
            <a:spLocks/>
          </p:cNvSpPr>
          <p:nvPr userDrawn="1"/>
        </p:nvSpPr>
        <p:spPr>
          <a:xfrm>
            <a:off x="3052917" y="0"/>
            <a:ext cx="1526458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1.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Terra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 solid foundation for quantum computing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B45092F-FC6D-A640-A168-ED99C0939B88}"/>
              </a:ext>
            </a:extLst>
          </p:cNvPr>
          <p:cNvSpPr txBox="1">
            <a:spLocks/>
          </p:cNvSpPr>
          <p:nvPr userDrawn="1"/>
        </p:nvSpPr>
        <p:spPr>
          <a:xfrm>
            <a:off x="4579375" y="0"/>
            <a:ext cx="1526458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2.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Aqua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Algorithms for </a:t>
            </a:r>
            <a:r>
              <a:rPr kumimoji="0" lang="en-US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near-term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 quantum applications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A601A07-C002-DD42-AC7A-8DB302A2F411}"/>
              </a:ext>
            </a:extLst>
          </p:cNvPr>
          <p:cNvSpPr txBox="1">
            <a:spLocks/>
          </p:cNvSpPr>
          <p:nvPr userDrawn="1"/>
        </p:nvSpPr>
        <p:spPr>
          <a:xfrm>
            <a:off x="6105833" y="0"/>
            <a:ext cx="1526458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3.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Ignis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Compute in the presence of errors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756D5C6-07D6-A14C-A801-601DB6DA6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8CD4FC3-E1B7-4F49-B5BD-BAA353BFD6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911DD67-A95D-714A-BABB-6551F5A6D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u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528F03E-3DFA-6C4F-83FA-2DFF0B7E5E93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47D67CB-0978-694E-9335-6F6372C91308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6BFDB1-AC0B-5F45-A2E2-8F99531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6A5C675-1C21-A746-8A31-E83293A4A3B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A3226ED-E47B-044A-8811-33788F80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1847088" cy="80467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Three blue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A4399-5F19-9340-994A-6B46B7BA6D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79902" y="195507"/>
            <a:ext cx="1814512" cy="771525"/>
          </a:xfrm>
          <a:prstGeom prst="rect">
            <a:avLst/>
          </a:prstGeom>
        </p:spPr>
        <p:txBody>
          <a:bodyPr lIns="0" tIns="0"/>
          <a:lstStyle>
            <a:lvl1pPr>
              <a:defRPr sz="1800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539A78E-7A40-E848-87D2-AC16CC3B5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8891" y="188912"/>
            <a:ext cx="1814512" cy="771525"/>
          </a:xfrm>
          <a:prstGeom prst="rect">
            <a:avLst/>
          </a:prstGeom>
        </p:spPr>
        <p:txBody>
          <a:bodyPr lIns="0" tIns="0"/>
          <a:lstStyle>
            <a:lvl1pPr>
              <a:defRPr sz="1800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189A3B7-CBB1-8C46-BAB3-7CC9920EB9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04891" y="188913"/>
            <a:ext cx="1814512" cy="771525"/>
          </a:xfrm>
          <a:prstGeom prst="rect">
            <a:avLst/>
          </a:prstGeom>
        </p:spPr>
        <p:txBody>
          <a:bodyPr lIns="0" tIns="0"/>
          <a:lstStyle>
            <a:lvl1pPr>
              <a:defRPr sz="1800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760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Q Network 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528F03E-3DFA-6C4F-83FA-2DFF0B7E5E93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Promote education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and prepare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47D67CB-0978-694E-9335-6F6372C91308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Accelerate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quantum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6BFDB1-AC0B-5F45-A2E2-8F99531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3998298-E618-E447-9255-D3BD52C08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7515" y="1431184"/>
            <a:ext cx="1362971" cy="13203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220107-6391-0842-A574-A9386FEE4C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446" y="1422304"/>
            <a:ext cx="1389108" cy="1347013"/>
          </a:xfrm>
          <a:prstGeom prst="rect">
            <a:avLst/>
          </a:prstGeom>
        </p:spPr>
      </p:pic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6A5C675-1C21-A746-8A31-E83293A4A3B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Develop commercial applications</a:t>
            </a:r>
          </a:p>
        </p:txBody>
      </p:sp>
      <p:pic>
        <p:nvPicPr>
          <p:cNvPr id="26" name="Picture 25" descr="A picture containing object&#10;&#10;Description automatically generated">
            <a:extLst>
              <a:ext uri="{FF2B5EF4-FFF2-40B4-BE49-F238E27FC236}">
                <a16:creationId xmlns:a16="http://schemas.microsoft.com/office/drawing/2014/main" id="{6611B913-81E3-9740-BE52-B0DE055D92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1069" y="1448939"/>
            <a:ext cx="1267863" cy="1267863"/>
          </a:xfrm>
          <a:prstGeom prst="rect">
            <a:avLst/>
          </a:prstGeom>
        </p:spPr>
      </p:pic>
      <p:sp>
        <p:nvSpPr>
          <p:cNvPr id="11" name="Title 812">
            <a:extLst>
              <a:ext uri="{FF2B5EF4-FFF2-40B4-BE49-F238E27FC236}">
                <a16:creationId xmlns:a16="http://schemas.microsoft.com/office/drawing/2014/main" id="{CEBDB25D-8A7C-E14D-A884-8FC1E8681E3B}"/>
              </a:ext>
            </a:extLst>
          </p:cNvPr>
          <p:cNvSpPr txBox="1">
            <a:spLocks/>
          </p:cNvSpPr>
          <p:nvPr userDrawn="1"/>
        </p:nvSpPr>
        <p:spPr>
          <a:xfrm>
            <a:off x="210312" y="167423"/>
            <a:ext cx="1921679" cy="1059619"/>
          </a:xfrm>
          <a:prstGeom prst="rect">
            <a:avLst/>
          </a:prstGeom>
        </p:spPr>
        <p:txBody>
          <a:bodyPr lIns="0" t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Q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E7B2710-5724-E24B-9787-F4BD0A5E8350}"/>
              </a:ext>
            </a:extLst>
          </p:cNvPr>
          <p:cNvSpPr txBox="1">
            <a:spLocks/>
          </p:cNvSpPr>
          <p:nvPr userDrawn="1"/>
        </p:nvSpPr>
        <p:spPr>
          <a:xfrm>
            <a:off x="7632291" y="0"/>
            <a:ext cx="1526458" cy="5143500"/>
          </a:xfrm>
          <a:prstGeom prst="rect">
            <a:avLst/>
          </a:prstGeom>
          <a:solidFill>
            <a:srgbClr val="448EF9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Academic Partners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8A1CDF4-6936-084D-A2C4-C583C11EDE13}"/>
              </a:ext>
            </a:extLst>
          </p:cNvPr>
          <p:cNvSpPr txBox="1">
            <a:spLocks/>
          </p:cNvSpPr>
          <p:nvPr userDrawn="1"/>
        </p:nvSpPr>
        <p:spPr>
          <a:xfrm>
            <a:off x="1526459" y="0"/>
            <a:ext cx="1526458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Industry Partners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B36BFFD-768D-C84F-8E91-0B2704D28074}"/>
              </a:ext>
            </a:extLst>
          </p:cNvPr>
          <p:cNvSpPr txBox="1">
            <a:spLocks/>
          </p:cNvSpPr>
          <p:nvPr userDrawn="1"/>
        </p:nvSpPr>
        <p:spPr>
          <a:xfrm>
            <a:off x="3052917" y="0"/>
            <a:ext cx="1526458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Hubs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6BFDB1-AC0B-5F45-A2E2-8F99531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BAA190F-A232-4143-BEB7-F0816A1A00B8}"/>
              </a:ext>
            </a:extLst>
          </p:cNvPr>
          <p:cNvSpPr txBox="1">
            <a:spLocks/>
          </p:cNvSpPr>
          <p:nvPr userDrawn="1"/>
        </p:nvSpPr>
        <p:spPr>
          <a:xfrm>
            <a:off x="4579375" y="0"/>
            <a:ext cx="1526458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Members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A8EB9F-E7EB-7444-9619-A5A6383B7CFE}"/>
              </a:ext>
            </a:extLst>
          </p:cNvPr>
          <p:cNvSpPr txBox="1">
            <a:spLocks/>
          </p:cNvSpPr>
          <p:nvPr userDrawn="1"/>
        </p:nvSpPr>
        <p:spPr>
          <a:xfrm>
            <a:off x="6105833" y="0"/>
            <a:ext cx="1526458" cy="5143500"/>
          </a:xfrm>
          <a:prstGeom prst="rect">
            <a:avLst/>
          </a:prstGeom>
          <a:solidFill>
            <a:srgbClr val="1167FB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Startups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0" name="Title 812">
            <a:extLst>
              <a:ext uri="{FF2B5EF4-FFF2-40B4-BE49-F238E27FC236}">
                <a16:creationId xmlns:a16="http://schemas.microsoft.com/office/drawing/2014/main" id="{B4D98318-9176-9749-BC5C-2095F20618C7}"/>
              </a:ext>
            </a:extLst>
          </p:cNvPr>
          <p:cNvSpPr txBox="1">
            <a:spLocks/>
          </p:cNvSpPr>
          <p:nvPr userDrawn="1"/>
        </p:nvSpPr>
        <p:spPr>
          <a:xfrm>
            <a:off x="210312" y="201168"/>
            <a:ext cx="1921679" cy="1059619"/>
          </a:xfrm>
          <a:prstGeom prst="rect">
            <a:avLst/>
          </a:prstGeom>
        </p:spPr>
        <p:txBody>
          <a:bodyPr lIns="0" t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IBM Q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159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Q Network Off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D8533545-FF20-5243-902C-36DFEC88313E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Business Framework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and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ooter Placeholder 6">
            <a:extLst>
              <a:ext uri="{FF2B5EF4-FFF2-40B4-BE49-F238E27FC236}">
                <a16:creationId xmlns:a16="http://schemas.microsoft.com/office/drawing/2014/main" id="{281303A6-202C-FC49-AE40-0584D503D25C}"/>
              </a:ext>
            </a:extLst>
          </p:cNvPr>
          <p:cNvSpPr txBox="1">
            <a:spLocks/>
          </p:cNvSpPr>
          <p:nvPr userDrawn="1"/>
        </p:nvSpPr>
        <p:spPr>
          <a:xfrm>
            <a:off x="228666" y="478559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2019 IBM Corporation          #IBMQ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6A65766-6995-3047-93A0-D0F390089D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4148" y="1320861"/>
            <a:ext cx="1413704" cy="1231290"/>
          </a:xfrm>
          <a:prstGeom prst="rect">
            <a:avLst/>
          </a:prstGeom>
        </p:spPr>
      </p:pic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B0001C53-46C3-BA4B-BA3C-E63FE22688DC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Technology and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Enablement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0AB1A35-8609-F140-8193-71C0B1E708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4434" y="1302044"/>
            <a:ext cx="1238109" cy="1323496"/>
          </a:xfrm>
          <a:prstGeom prst="rect">
            <a:avLst/>
          </a:prstGeom>
        </p:spPr>
      </p:pic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718AFC96-45CC-3A42-BFC3-121D10D0CAF3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Support and Collaboration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A3D439D-8862-314E-BEBB-B74DF69D1C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5684" y="1377615"/>
            <a:ext cx="1338633" cy="1122725"/>
          </a:xfrm>
          <a:prstGeom prst="rect">
            <a:avLst/>
          </a:prstGeom>
        </p:spPr>
      </p:pic>
      <p:sp>
        <p:nvSpPr>
          <p:cNvPr id="11" name="Title 812">
            <a:extLst>
              <a:ext uri="{FF2B5EF4-FFF2-40B4-BE49-F238E27FC236}">
                <a16:creationId xmlns:a16="http://schemas.microsoft.com/office/drawing/2014/main" id="{54218355-4CC7-4143-B65B-2B288B7FD8F4}"/>
              </a:ext>
            </a:extLst>
          </p:cNvPr>
          <p:cNvSpPr txBox="1">
            <a:spLocks/>
          </p:cNvSpPr>
          <p:nvPr userDrawn="1"/>
        </p:nvSpPr>
        <p:spPr>
          <a:xfrm>
            <a:off x="210312" y="167423"/>
            <a:ext cx="1921679" cy="1059619"/>
          </a:xfrm>
          <a:prstGeom prst="rect">
            <a:avLst/>
          </a:prstGeom>
        </p:spPr>
        <p:txBody>
          <a:bodyPr lIns="0" r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IBM Q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02268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defTabSz="914400"/>
            <a:r>
              <a:rPr lang="en-US" dirty="0"/>
              <a:t>Click to edit Master title slide</a:t>
            </a:r>
            <a:br>
              <a:rPr lang="en-US" dirty="0"/>
            </a:br>
            <a:r>
              <a:rPr lang="en-US" kern="0" dirty="0"/>
              <a:t>—</a:t>
            </a:r>
            <a:br>
              <a:rPr lang="en-US" kern="0" dirty="0"/>
            </a:br>
            <a:r>
              <a:rPr lang="en-US" b="0" kern="0" dirty="0"/>
              <a:t>First </a:t>
            </a:r>
            <a:r>
              <a:rPr lang="en-US" b="0" kern="0" dirty="0" err="1"/>
              <a:t>Lastname</a:t>
            </a:r>
            <a:br>
              <a:rPr lang="en-US" b="0" kern="0" dirty="0"/>
            </a:br>
            <a:r>
              <a:rPr lang="en-US" b="0" kern="0" dirty="0"/>
              <a:t>Job Title</a:t>
            </a:r>
            <a:br>
              <a:rPr lang="en-US" b="0" kern="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43F5-5B83-0B4B-A14D-7E21F425C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4495800"/>
            <a:ext cx="835203" cy="294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743" y="201168"/>
            <a:ext cx="521589" cy="21145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39013-8983-F442-ACD8-CB91AD6404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1168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your quantum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0BCC3BC6-0020-9D4F-983F-6C61D0EEF303}"/>
              </a:ext>
            </a:extLst>
          </p:cNvPr>
          <p:cNvSpPr txBox="1">
            <a:spLocks/>
          </p:cNvSpPr>
          <p:nvPr userDrawn="1"/>
        </p:nvSpPr>
        <p:spPr>
          <a:xfrm>
            <a:off x="6858000" y="984068"/>
            <a:ext cx="2286000" cy="4159431"/>
          </a:xfrm>
          <a:prstGeom prst="rect">
            <a:avLst/>
          </a:prstGeom>
          <a:solidFill>
            <a:srgbClr val="1167FB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IBM Q Network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Collaborate, research, and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explore quantum computing applications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883DBB8-0B3B-6246-9D80-D4B8FF94350F}"/>
              </a:ext>
            </a:extLst>
          </p:cNvPr>
          <p:cNvSpPr txBox="1">
            <a:spLocks/>
          </p:cNvSpPr>
          <p:nvPr userDrawn="1"/>
        </p:nvSpPr>
        <p:spPr>
          <a:xfrm>
            <a:off x="0" y="984068"/>
            <a:ext cx="2286000" cy="4159431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ヒラギノ角ゴ Pro W3" charset="0"/>
                <a:cs typeface="Arial" charset="0"/>
              </a:rPr>
              <a:t>IBM Q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Discover quantum computing with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IBM Q, IBM’s </a:t>
            </a:r>
            <a:r>
              <a:rPr kumimoji="0" lang="en-US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quantum computing</a:t>
            </a:r>
            <a:r>
              <a:rPr kumimoji="0" lang="en-US" sz="1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initiative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B2D9682-C59F-4E44-BE64-9FD252CDC0FF}"/>
              </a:ext>
            </a:extLst>
          </p:cNvPr>
          <p:cNvSpPr txBox="1">
            <a:spLocks/>
          </p:cNvSpPr>
          <p:nvPr userDrawn="1"/>
        </p:nvSpPr>
        <p:spPr>
          <a:xfrm>
            <a:off x="4572000" y="984068"/>
            <a:ext cx="2286000" cy="4159431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ヒラギノ角ゴ Pro W3" charset="0"/>
                <a:cs typeface="Arial" charset="0"/>
              </a:rPr>
              <a:t>Qiskit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Learn about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and start using Qiskit software development framework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20B4D54-3A0B-3247-8FE4-7908BE2E33D0}"/>
              </a:ext>
            </a:extLst>
          </p:cNvPr>
          <p:cNvSpPr txBox="1">
            <a:spLocks/>
          </p:cNvSpPr>
          <p:nvPr userDrawn="1"/>
        </p:nvSpPr>
        <p:spPr>
          <a:xfrm>
            <a:off x="2286000" y="984068"/>
            <a:ext cx="2286000" cy="4159431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ヒラギノ角ゴ Pro W3" charset="0"/>
                <a:cs typeface="Arial" charset="0"/>
              </a:rPr>
              <a:t>IBM Q Experience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Explore IBM’s quantum cloud services platform, start using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real quantum computing systems today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endParaRPr kumimoji="0" lang="en-US" sz="1200" b="0" i="0" u="sng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A636A8-8ACD-684D-8D73-B89B37698651}"/>
              </a:ext>
            </a:extLst>
          </p:cNvPr>
          <p:cNvSpPr txBox="1">
            <a:spLocks/>
          </p:cNvSpPr>
          <p:nvPr userDrawn="1"/>
        </p:nvSpPr>
        <p:spPr>
          <a:xfrm>
            <a:off x="210312" y="201168"/>
            <a:ext cx="7255167" cy="525453"/>
          </a:xfrm>
          <a:prstGeom prst="rect">
            <a:avLst/>
          </a:prstGeom>
        </p:spPr>
        <p:txBody>
          <a:bodyPr lIns="0" t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600" dirty="0">
                <a:solidFill>
                  <a:srgbClr val="FFFFFF"/>
                </a:solidFill>
                <a:latin typeface="+mj-lt"/>
              </a:rPr>
              <a:t>Start your quantum journey today with IBM Q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273EA72-D089-FF4C-A840-6F27442215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8C41731-7A10-4A4E-9BFF-37622FAC1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83350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Thank you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9456" y="1261872"/>
            <a:ext cx="4123944" cy="323392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firstlastname@us.ibm.com</a:t>
            </a:r>
            <a:endParaRPr lang="en-US" dirty="0"/>
          </a:p>
          <a:p>
            <a:r>
              <a:rPr lang="en-US" dirty="0"/>
              <a:t>+1-555-555-5555</a:t>
            </a:r>
          </a:p>
          <a:p>
            <a:r>
              <a:rPr lang="en-US" dirty="0" err="1"/>
              <a:t>ibm.com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7D735E-312F-324E-B2CD-49F5A3317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5139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14D36A8-C89B-2A46-BC68-5F5D8BC2AA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164" cy="4294632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>
                <a:latin typeface="+mj-lt"/>
                <a:ea typeface=""/>
                <a:cs typeface=""/>
              </a:rPr>
              <a:t>A note on font</a:t>
            </a:r>
            <a:br>
              <a:rPr lang="en-US" dirty="0">
                <a:latin typeface="IBM Plex Sans" panose="020B0503050000000000" pitchFamily="34" charset="77"/>
                <a:ea typeface=""/>
                <a:cs typeface=""/>
              </a:rPr>
            </a:br>
            <a:r>
              <a:rPr lang="en-US" dirty="0">
                <a:latin typeface="IBM Plex Sans" panose="020B0503050000000000" pitchFamily="34" charset="77"/>
                <a:ea typeface=""/>
                <a:cs typeface=""/>
              </a:rPr>
              <a:t>—</a:t>
            </a:r>
            <a:br>
              <a:rPr lang="en-US" dirty="0">
                <a:latin typeface="IBM Plex Sans" panose="020B0503050000000000" pitchFamily="34" charset="77"/>
                <a:ea typeface=""/>
                <a:cs typeface=""/>
              </a:rPr>
            </a:br>
            <a:r>
              <a:rPr lang="en-US" sz="1600" dirty="0">
                <a:latin typeface="IBM Plex Sans" panose="020B0503050000000000" pitchFamily="34" charset="77"/>
                <a:ea typeface=""/>
                <a:cs typeface=""/>
              </a:rPr>
              <a:t>IBM Plex variant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r>
              <a:rPr lang="en-US" sz="1200" b="1" dirty="0"/>
              <a:t>Click </a:t>
            </a:r>
            <a:r>
              <a:rPr lang="en-US" sz="1200" b="1" dirty="0">
                <a:solidFill>
                  <a:schemeClr val="accent4"/>
                </a:solidFill>
                <a:hlinkClick r:id="rId2"/>
              </a:rPr>
              <a:t>here</a:t>
            </a:r>
            <a:r>
              <a:rPr lang="en-US" sz="1200" b="1" dirty="0"/>
              <a:t> to download IBM </a:t>
            </a:r>
            <a:r>
              <a:rPr lang="en-US" sz="1200" b="1" dirty="0" err="1"/>
              <a:t>Plex</a:t>
            </a:r>
            <a:endParaRPr lang="is-IS" sz="1200" b="1" dirty="0"/>
          </a:p>
          <a:p>
            <a:r>
              <a:rPr lang="en-US" sz="1200" dirty="0"/>
              <a:t>A note about the type: </a:t>
            </a:r>
          </a:p>
          <a:p>
            <a:r>
              <a:rPr lang="en-US" sz="1200" dirty="0"/>
              <a:t>If you plan to share the presentation with outside parties on an Apple OSX or </a:t>
            </a:r>
            <a:r>
              <a:rPr lang="en-US" sz="1200" dirty="0" err="1"/>
              <a:t>IoS</a:t>
            </a:r>
            <a:r>
              <a:rPr lang="en-US" sz="1200" dirty="0"/>
              <a:t> device, please consider using the Arial variant instead of the IBM </a:t>
            </a:r>
            <a:r>
              <a:rPr lang="en-US" sz="1200" dirty="0" err="1"/>
              <a:t>Plex</a:t>
            </a:r>
            <a:r>
              <a:rPr lang="en-US" sz="1200" dirty="0"/>
              <a:t> variant. </a:t>
            </a:r>
          </a:p>
          <a:p>
            <a:r>
              <a:rPr lang="en-US" sz="1200" dirty="0"/>
              <a:t>Embedded IBM </a:t>
            </a:r>
            <a:r>
              <a:rPr lang="en-US" sz="1200" dirty="0" err="1"/>
              <a:t>Plex</a:t>
            </a:r>
            <a:r>
              <a:rPr lang="en-US" sz="1200" dirty="0"/>
              <a:t> fonts received by a non-IBM-owned Apple OSX or </a:t>
            </a:r>
            <a:r>
              <a:rPr lang="en-US" sz="1200" dirty="0" err="1"/>
              <a:t>IoS</a:t>
            </a:r>
            <a:r>
              <a:rPr lang="en-US" sz="1200" dirty="0"/>
              <a:t> device will be replaced by the system default font (this is not a problem with non-IBM owned Windows devices).</a:t>
            </a:r>
          </a:p>
          <a:p>
            <a:r>
              <a:rPr lang="en-US" sz="1200" dirty="0"/>
              <a:t>The IBM </a:t>
            </a:r>
            <a:r>
              <a:rPr lang="en-US" sz="1200" dirty="0" err="1"/>
              <a:t>Plex</a:t>
            </a:r>
            <a:r>
              <a:rPr lang="en-US" sz="1200" dirty="0"/>
              <a:t> font can be replaced with Arial by using the ‘Format &gt; Replace Fonts’ command. Ensure that all IBM </a:t>
            </a:r>
            <a:r>
              <a:rPr lang="en-US" sz="1200" dirty="0" err="1"/>
              <a:t>Plex</a:t>
            </a:r>
            <a:r>
              <a:rPr lang="en-US" sz="1200" dirty="0"/>
              <a:t> font variations are replaced, and double-check your document as some elements do not replace automatically. </a:t>
            </a:r>
          </a:p>
          <a:p>
            <a:r>
              <a:rPr lang="en-US" sz="1200" dirty="0"/>
              <a:t>A PDF of the presentation can be created by using Export or Save As. Note that all animations will be lost, and the presentation will no longer be editable.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852EFD7-39E2-2D4E-9BD2-BD01997585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1168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7B712-3D1D-584F-9D11-5AE7410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404CC68-71EC-8746-8079-1E27838B3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247650"/>
            <a:ext cx="1828800" cy="914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defRPr sz="1200" b="1" i="0">
                <a:solidFill>
                  <a:srgbClr val="0062FF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C6733B2-EC1B-8345-9AA8-1D2AA0B962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21227" y="247650"/>
            <a:ext cx="1822174" cy="36036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9775FEC-95BD-844A-AC09-E34BC3721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8378" y="247650"/>
            <a:ext cx="1822174" cy="36036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5E3400-3784-D04C-BCBC-7A12B412D5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4378" y="247650"/>
            <a:ext cx="1822174" cy="36036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344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809804-89CD-F742-ACAA-150501AD7C3D}"/>
              </a:ext>
            </a:extLst>
          </p:cNvPr>
          <p:cNvSpPr/>
          <p:nvPr userDrawn="1"/>
        </p:nvSpPr>
        <p:spPr>
          <a:xfrm>
            <a:off x="0" y="1"/>
            <a:ext cx="9144000" cy="44910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7B712-3D1D-584F-9D11-5AE7410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404CC68-71EC-8746-8079-1E27838B3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247650"/>
            <a:ext cx="1828800" cy="914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defRPr sz="12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C6733B2-EC1B-8345-9AA8-1D2AA0B962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21227" y="247650"/>
            <a:ext cx="1822174" cy="36036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9775FEC-95BD-844A-AC09-E34BC3721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8378" y="247650"/>
            <a:ext cx="1822174" cy="36036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5E3400-3784-D04C-BCBC-7A12B412D5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4378" y="247650"/>
            <a:ext cx="1822174" cy="36036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8859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 – Large headlin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7B712-3D1D-584F-9D11-5AE7410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555928-2433-4644-8E99-6F4E673D6E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247650"/>
            <a:ext cx="1828800" cy="914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defRPr sz="12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A15867F-431E-A64D-AD48-FC89D8D996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1227" y="1290639"/>
            <a:ext cx="4565374" cy="13246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D979379-100A-444F-BCD6-7A9353AF3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7541" y="208696"/>
            <a:ext cx="5132620" cy="98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algn="l" defTabSz="457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noProof="0" dirty="0">
                <a:solidFill>
                  <a:schemeClr val="tx1"/>
                </a:solidFill>
                <a:latin typeface="IBM Plex Sans" panose="020B0503050000000000" pitchFamily="34" charset="77"/>
                <a:ea typeface="IBM Plex Sans" panose="020B0503050000000000" pitchFamily="34" charset="77"/>
                <a:cs typeface="Arial" charset="0"/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0011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 – Bod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7B712-3D1D-584F-9D11-5AE7410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A8C691-7D71-9847-92CB-E0A5B1964D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247650"/>
            <a:ext cx="1828800" cy="419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defRPr sz="12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FECD4A3-98ED-F940-A257-07882D25F7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5227" y="1020072"/>
            <a:ext cx="1822174" cy="7027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400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/Grey – Large headline V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EB94B2-E43D-8843-9013-66B758760215}"/>
              </a:ext>
            </a:extLst>
          </p:cNvPr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7B712-3D1D-584F-9D11-5AE7410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555928-2433-4644-8E99-6F4E673D6E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247650"/>
            <a:ext cx="1828800" cy="914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defRPr sz="12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A15867F-431E-A64D-AD48-FC89D8D996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1227" y="1290639"/>
            <a:ext cx="4565374" cy="13246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BE862D8-AEF5-A14F-ABDE-03A132A2F4AC}"/>
              </a:ext>
            </a:extLst>
          </p:cNvPr>
          <p:cNvSpPr txBox="1">
            <a:spLocks/>
          </p:cNvSpPr>
          <p:nvPr userDrawn="1"/>
        </p:nvSpPr>
        <p:spPr>
          <a:xfrm>
            <a:off x="2518200" y="4795201"/>
            <a:ext cx="2053800" cy="1396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tx1"/>
                </a:solidFill>
              </a:rPr>
              <a:t>Think Summit Australia 2019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558C809-6EEC-E84F-8333-7A8F13701522}"/>
              </a:ext>
            </a:extLst>
          </p:cNvPr>
          <p:cNvSpPr txBox="1">
            <a:spLocks/>
          </p:cNvSpPr>
          <p:nvPr userDrawn="1"/>
        </p:nvSpPr>
        <p:spPr>
          <a:xfrm>
            <a:off x="6456601" y="4795201"/>
            <a:ext cx="2447259" cy="1396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tx1"/>
                </a:solidFill>
              </a:rPr>
              <a:t>CONFIDENTIAL: ©2019 George P. Johnson, ©2019 IBM Corporation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C45578A-6B86-0A47-ABB5-32AFD78C6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7541" y="208696"/>
            <a:ext cx="5132620" cy="98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algn="l" defTabSz="457189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lang="en-US" sz="3200" b="0" i="0" kern="1200" noProof="0" dirty="0">
                <a:solidFill>
                  <a:schemeClr val="tx1"/>
                </a:solidFill>
                <a:latin typeface="IBM Plex Sans" panose="020B0503050000000000" pitchFamily="34" charset="77"/>
                <a:ea typeface="IBM Plex Sans" panose="020B0503050000000000" pitchFamily="34" charset="77"/>
                <a:cs typeface="Arial" charset="0"/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1767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/Grey – Bod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9AB92-EB8C-DF44-9E64-D2ED5DEBE357}"/>
              </a:ext>
            </a:extLst>
          </p:cNvPr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7F4F4-41E4-B14C-B9EB-B848AD0C61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FFA87CE-6ACF-A141-A190-1B6BB38F9D39}"/>
              </a:ext>
            </a:extLst>
          </p:cNvPr>
          <p:cNvSpPr txBox="1">
            <a:spLocks/>
          </p:cNvSpPr>
          <p:nvPr userDrawn="1"/>
        </p:nvSpPr>
        <p:spPr>
          <a:xfrm>
            <a:off x="6456601" y="4795201"/>
            <a:ext cx="2447259" cy="1396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tx1"/>
                </a:solidFill>
              </a:rPr>
              <a:t>CONFIDENTIAL: ©2019 George P. Johnson, ©2019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D54F-E9A8-CF43-A21F-79D1A32D6DC8}"/>
              </a:ext>
            </a:extLst>
          </p:cNvPr>
          <p:cNvSpPr txBox="1">
            <a:spLocks/>
          </p:cNvSpPr>
          <p:nvPr userDrawn="1"/>
        </p:nvSpPr>
        <p:spPr>
          <a:xfrm>
            <a:off x="2518200" y="4795201"/>
            <a:ext cx="2053800" cy="1396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tx1"/>
                </a:solidFill>
              </a:rPr>
              <a:t>Think Summit Australia 2019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CEB5AC0-2976-2D48-B018-7345CB9C3A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247650"/>
            <a:ext cx="1828800" cy="914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defRPr sz="12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06A4025-1CA9-6749-AE56-09B25BC6A6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21227" y="247650"/>
            <a:ext cx="4565374" cy="36036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57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0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ence Enhanc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9AB92-EB8C-DF44-9E64-D2ED5DEBE357}"/>
              </a:ext>
            </a:extLst>
          </p:cNvPr>
          <p:cNvSpPr/>
          <p:nvPr userDrawn="1"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7F4F4-41E4-B14C-B9EB-B848AD0C61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FFA87CE-6ACF-A141-A190-1B6BB38F9D39}"/>
              </a:ext>
            </a:extLst>
          </p:cNvPr>
          <p:cNvSpPr txBox="1">
            <a:spLocks/>
          </p:cNvSpPr>
          <p:nvPr userDrawn="1"/>
        </p:nvSpPr>
        <p:spPr>
          <a:xfrm>
            <a:off x="6456601" y="4795201"/>
            <a:ext cx="2447259" cy="1396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tx1"/>
                </a:solidFill>
              </a:rPr>
              <a:t>CONFIDENTIAL: ©2019 George P. Johnson, ©2019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D54F-E9A8-CF43-A21F-79D1A32D6DC8}"/>
              </a:ext>
            </a:extLst>
          </p:cNvPr>
          <p:cNvSpPr txBox="1">
            <a:spLocks/>
          </p:cNvSpPr>
          <p:nvPr userDrawn="1"/>
        </p:nvSpPr>
        <p:spPr>
          <a:xfrm>
            <a:off x="2518200" y="4795201"/>
            <a:ext cx="2053800" cy="1396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tx1"/>
                </a:solidFill>
              </a:rPr>
              <a:t>Think Summit Australia 2019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CEB5AC0-2976-2D48-B018-7345CB9C3A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247651"/>
            <a:ext cx="1828800" cy="63677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defRPr sz="12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06A4025-1CA9-6749-AE56-09B25BC6A6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21227" y="247650"/>
            <a:ext cx="4565374" cy="36036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839AD27-91D4-4F4D-B32D-6BD73A955C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5227" y="1020072"/>
            <a:ext cx="1822174" cy="7027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589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7B712-3D1D-584F-9D11-5AE7410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2133568-3EFD-5342-8BFD-2C64040728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1227" y="1240771"/>
            <a:ext cx="5123758" cy="196915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200"/>
              </a:lnSpc>
              <a:spcBef>
                <a:spcPts val="0"/>
              </a:spcBef>
              <a:defRPr sz="2400" b="0" i="1">
                <a:latin typeface="IBM Plex Sans Light" panose="020B0403050203000203" pitchFamily="34" charset="77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sale </a:t>
            </a:r>
            <a:r>
              <a:rPr lang="en-US" dirty="0" err="1"/>
              <a:t>alienum</a:t>
            </a:r>
            <a:r>
              <a:rPr lang="en-US" dirty="0"/>
              <a:t>, </a:t>
            </a:r>
            <a:r>
              <a:rPr lang="en-US" dirty="0" err="1"/>
              <a:t>reque</a:t>
            </a:r>
            <a:r>
              <a:rPr lang="en-US" dirty="0"/>
              <a:t> dicit </a:t>
            </a:r>
            <a:r>
              <a:rPr lang="en-US" dirty="0" err="1"/>
              <a:t>clita</a:t>
            </a:r>
            <a:r>
              <a:rPr lang="en-US" dirty="0"/>
              <a:t> et vis. An </a:t>
            </a:r>
            <a:r>
              <a:rPr lang="en-US" dirty="0" err="1"/>
              <a:t>expetenda</a:t>
            </a:r>
            <a:r>
              <a:rPr lang="en-US" dirty="0"/>
              <a:t> </a:t>
            </a:r>
            <a:r>
              <a:rPr lang="en-US" dirty="0" err="1"/>
              <a:t>torquatos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.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expetenda</a:t>
            </a:r>
            <a:r>
              <a:rPr lang="en-US" dirty="0"/>
              <a:t> cu </a:t>
            </a:r>
            <a:br>
              <a:rPr lang="en-US" dirty="0"/>
            </a:br>
            <a:r>
              <a:rPr lang="en-US" dirty="0" err="1"/>
              <a:t>mel</a:t>
            </a:r>
            <a:r>
              <a:rPr lang="en-US" dirty="0"/>
              <a:t>, ex cum quod </a:t>
            </a:r>
            <a:r>
              <a:rPr lang="en-US" dirty="0" err="1"/>
              <a:t>nisl</a:t>
            </a:r>
            <a:r>
              <a:rPr lang="en-US" dirty="0"/>
              <a:t>.” 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A11C6E6-ADFC-534A-AB03-91C92C5FB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5980" y="1240771"/>
            <a:ext cx="198620" cy="2732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2400" b="0" i="1">
                <a:latin typeface="IBM Plex Sans Light" panose="020B0403050203000203" pitchFamily="34" charset="77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DD9F81-7BDE-AD45-9C1C-3AF6BE76CC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2864" y="3406703"/>
            <a:ext cx="4108174" cy="39724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spcBef>
                <a:spcPts val="0"/>
              </a:spcBef>
              <a:defRPr sz="12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20625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7B712-3D1D-584F-9D11-5AE7410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2133568-3EFD-5342-8BFD-2C64040728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1227" y="1240771"/>
            <a:ext cx="5123758" cy="196915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200"/>
              </a:lnSpc>
              <a:spcBef>
                <a:spcPts val="0"/>
              </a:spcBef>
              <a:defRPr sz="2400" b="0" i="1">
                <a:solidFill>
                  <a:srgbClr val="0062FF"/>
                </a:solidFill>
                <a:latin typeface="IBM Plex Sans Light" panose="020B0403050203000203" pitchFamily="34" charset="77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sale </a:t>
            </a:r>
            <a:r>
              <a:rPr lang="en-US" dirty="0" err="1"/>
              <a:t>alienum</a:t>
            </a:r>
            <a:r>
              <a:rPr lang="en-US" dirty="0"/>
              <a:t>, </a:t>
            </a:r>
            <a:r>
              <a:rPr lang="en-US" dirty="0" err="1"/>
              <a:t>reque</a:t>
            </a:r>
            <a:r>
              <a:rPr lang="en-US" dirty="0"/>
              <a:t> dicit </a:t>
            </a:r>
            <a:r>
              <a:rPr lang="en-US" dirty="0" err="1"/>
              <a:t>clita</a:t>
            </a:r>
            <a:r>
              <a:rPr lang="en-US" dirty="0"/>
              <a:t> et vis. An </a:t>
            </a:r>
            <a:r>
              <a:rPr lang="en-US" dirty="0" err="1"/>
              <a:t>expetenda</a:t>
            </a:r>
            <a:r>
              <a:rPr lang="en-US" dirty="0"/>
              <a:t> </a:t>
            </a:r>
            <a:r>
              <a:rPr lang="en-US" dirty="0" err="1"/>
              <a:t>torquatos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. </a:t>
            </a:r>
            <a:r>
              <a:rPr lang="en-US" dirty="0" err="1"/>
              <a:t>Audire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expetenda</a:t>
            </a:r>
            <a:r>
              <a:rPr lang="en-US" dirty="0"/>
              <a:t> cu </a:t>
            </a:r>
            <a:br>
              <a:rPr lang="en-US" dirty="0"/>
            </a:br>
            <a:r>
              <a:rPr lang="en-US" dirty="0" err="1"/>
              <a:t>mel</a:t>
            </a:r>
            <a:r>
              <a:rPr lang="en-US" dirty="0"/>
              <a:t>, ex cum quod </a:t>
            </a:r>
            <a:r>
              <a:rPr lang="en-US" dirty="0" err="1"/>
              <a:t>nisl</a:t>
            </a:r>
            <a:r>
              <a:rPr lang="en-US" dirty="0"/>
              <a:t>.” 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A11C6E6-ADFC-534A-AB03-91C92C5FB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5980" y="1240771"/>
            <a:ext cx="198620" cy="2732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2400" b="0" i="1">
                <a:solidFill>
                  <a:srgbClr val="0062FF"/>
                </a:solidFill>
                <a:latin typeface="IBM Plex Sans Light" panose="020B0403050203000203" pitchFamily="34" charset="77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6F7E22-546B-2542-AEF3-3A390C4F3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2864" y="3406703"/>
            <a:ext cx="4108174" cy="39724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ct val="100000"/>
              </a:lnSpc>
              <a:spcBef>
                <a:spcPts val="0"/>
              </a:spcBef>
              <a:defRPr sz="1200" b="1" i="0">
                <a:solidFill>
                  <a:srgbClr val="0062FF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1075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hite -- Bod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7B712-3D1D-584F-9D11-5AE7410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8600" y="4795201"/>
            <a:ext cx="405000" cy="13964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153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4685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51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331" y="53646"/>
            <a:ext cx="1599820" cy="5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274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91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93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941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or section divider with medium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b="1" dirty="0">
                <a:latin typeface="+mj-lt"/>
              </a:rPr>
              <a:t>Part or Section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divider with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medium highlighted type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72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966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919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06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8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4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8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0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5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or section divider with medium type or typ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 i="0">
                <a:latin typeface="+mj-lt"/>
              </a:defRPr>
            </a:lvl1pPr>
          </a:lstStyle>
          <a:p>
            <a:r>
              <a:rPr lang="en-US" dirty="0"/>
              <a:t>Part or Section divider with medium type or type and photo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0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517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91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57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2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888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995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Big text.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3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5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828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3396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527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02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6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yo-chip spot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5633" y="4848894"/>
            <a:ext cx="89768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9A0D1F-40D6-3F47-9D57-B5C4C8A08730}"/>
              </a:ext>
            </a:extLst>
          </p:cNvPr>
          <p:cNvSpPr txBox="1">
            <a:spLocks/>
          </p:cNvSpPr>
          <p:nvPr userDrawn="1"/>
        </p:nvSpPr>
        <p:spPr>
          <a:xfrm>
            <a:off x="-3665" y="1125415"/>
            <a:ext cx="4573832" cy="4018084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228600" indent="-2286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/>
              <a:buChar char="–"/>
              <a:tabLst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514350" indent="-1714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800100" indent="-2222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–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50586-CCF7-5547-BF67-79CCDD6E71D7}"/>
              </a:ext>
            </a:extLst>
          </p:cNvPr>
          <p:cNvSpPr txBox="1"/>
          <p:nvPr userDrawn="1"/>
        </p:nvSpPr>
        <p:spPr>
          <a:xfrm>
            <a:off x="6769550" y="2237405"/>
            <a:ext cx="218149" cy="2708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defPPr>
              <a:defRPr lang="en-US"/>
            </a:defPPr>
            <a:lvl1pPr defTabSz="457189">
              <a:lnSpc>
                <a:spcPct val="90000"/>
              </a:lnSpc>
              <a:defRPr sz="1800">
                <a:solidFill>
                  <a:srgbClr val="FFFFFF"/>
                </a:solidFill>
                <a:latin typeface="IBM Plex San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88C9CAF-49EC-3447-8291-5FEB29194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2019 IBM Corporation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DBB82BD-6C2F-9849-BD5D-52149AF19428}"/>
              </a:ext>
            </a:extLst>
          </p:cNvPr>
          <p:cNvSpPr txBox="1">
            <a:spLocks/>
          </p:cNvSpPr>
          <p:nvPr userDrawn="1"/>
        </p:nvSpPr>
        <p:spPr>
          <a:xfrm>
            <a:off x="8978033" y="5001294"/>
            <a:ext cx="89768" cy="9233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A picture containing tube, indoor, table&#10;&#10;Description automatically generated">
            <a:extLst>
              <a:ext uri="{FF2B5EF4-FFF2-40B4-BE49-F238E27FC236}">
                <a16:creationId xmlns:a16="http://schemas.microsoft.com/office/drawing/2014/main" id="{AFBEACA9-3D61-8F4B-9AB5-44DC1FE36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4376" y="1"/>
            <a:ext cx="7259624" cy="5143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48E9DD-DF78-B842-ADA8-C929EE9920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24328" y="0"/>
            <a:ext cx="6400800" cy="5138928"/>
          </a:xfrm>
          <a:prstGeom prst="rect">
            <a:avLst/>
          </a:prstGeom>
        </p:spPr>
      </p:pic>
      <p:sp>
        <p:nvSpPr>
          <p:cNvPr id="20" name="Line">
            <a:extLst>
              <a:ext uri="{FF2B5EF4-FFF2-40B4-BE49-F238E27FC236}">
                <a16:creationId xmlns:a16="http://schemas.microsoft.com/office/drawing/2014/main" id="{E01BCA79-261C-C04D-8608-F4C458F420D0}"/>
              </a:ext>
            </a:extLst>
          </p:cNvPr>
          <p:cNvSpPr/>
          <p:nvPr userDrawn="1"/>
        </p:nvSpPr>
        <p:spPr>
          <a:xfrm>
            <a:off x="3761677" y="3397405"/>
            <a:ext cx="2579021" cy="925604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pPr defTabSz="685783">
              <a:defRPr/>
            </a:pPr>
            <a:endParaRPr sz="1300" kern="0" dirty="0">
              <a:solidFill>
                <a:srgbClr val="000000"/>
              </a:solidFill>
              <a:ea typeface="ヒラギノ角ゴ Pro W3" charset="0"/>
              <a:cs typeface="Calibri"/>
              <a:sym typeface="IBM Plex Sans"/>
            </a:endParaRP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FE236B5F-DC79-4945-ADC6-CFD32CFDF89F}"/>
              </a:ext>
            </a:extLst>
          </p:cNvPr>
          <p:cNvSpPr txBox="1">
            <a:spLocks/>
          </p:cNvSpPr>
          <p:nvPr userDrawn="1"/>
        </p:nvSpPr>
        <p:spPr>
          <a:xfrm>
            <a:off x="8437418" y="4848895"/>
            <a:ext cx="477983" cy="9233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01184DA6-6759-2347-96E1-795575B36596}"/>
              </a:ext>
            </a:extLst>
          </p:cNvPr>
          <p:cNvSpPr txBox="1">
            <a:spLocks/>
          </p:cNvSpPr>
          <p:nvPr userDrawn="1"/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5966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to IBM Q Presentation Template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Welcome to the IBM Q Presentation Template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1168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201168" y="1257046"/>
            <a:ext cx="4142232" cy="3279648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sz="1200" dirty="0"/>
              <a:t>This template is a living document, which will be upgraded on an ongoing basis.  It’s designed to ensure consistency across all IBM Q team member presentations. </a:t>
            </a:r>
          </a:p>
          <a:p>
            <a:pPr lvl="1"/>
            <a:r>
              <a:rPr lang="en-US" sz="1200" dirty="0"/>
              <a:t>The template includes standard IBM Q slides and sample slides demonstrating ways to apply some of the layouts.</a:t>
            </a:r>
          </a:p>
          <a:p>
            <a:pPr lvl="1"/>
            <a:r>
              <a:rPr lang="en-US" sz="1200" dirty="0"/>
              <a:t>Please be sure to remove unnecessary slides and replace all generic content with your own.</a:t>
            </a:r>
          </a:p>
          <a:p>
            <a:pPr lvl="1"/>
            <a:r>
              <a:rPr lang="en-US" sz="1200" dirty="0"/>
              <a:t>Do not create your own template or alter the template with variant colors or styles.</a:t>
            </a:r>
          </a:p>
          <a:p>
            <a:pPr lvl="1"/>
            <a:r>
              <a:rPr lang="en-US" sz="1200" dirty="0"/>
              <a:t>Contact Melissa Turesky with any questions about this template.</a:t>
            </a:r>
          </a:p>
          <a:p>
            <a:pPr lvl="1"/>
            <a:r>
              <a:rPr lang="en-US" sz="1200" dirty="0"/>
              <a:t>The template lives in the IBM Q Brand Center on </a:t>
            </a:r>
            <a:r>
              <a:rPr lang="en-US" sz="1200" dirty="0">
                <a:hlinkClick r:id="rId2"/>
              </a:rPr>
              <a:t>Airtable</a:t>
            </a:r>
            <a:r>
              <a:rPr lang="en-US" sz="1200" dirty="0"/>
              <a:t> and the IBM Q Content Exchange.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defTabSz="914400"/>
            <a:r>
              <a:rPr lang="en-US" dirty="0"/>
              <a:t>Click to edit Master title slide</a:t>
            </a:r>
            <a:br>
              <a:rPr lang="en-US" dirty="0"/>
            </a:br>
            <a:r>
              <a:rPr lang="en-US" kern="0" dirty="0"/>
              <a:t>—</a:t>
            </a:r>
            <a:br>
              <a:rPr lang="en-US" kern="0" dirty="0"/>
            </a:br>
            <a:r>
              <a:rPr lang="en-US" b="0" kern="0" dirty="0"/>
              <a:t>First </a:t>
            </a:r>
            <a:r>
              <a:rPr lang="en-US" b="0" kern="0" dirty="0" err="1"/>
              <a:t>Lastname</a:t>
            </a:r>
            <a:br>
              <a:rPr lang="en-US" b="0" kern="0" dirty="0"/>
            </a:br>
            <a:r>
              <a:rPr lang="en-US" b="0" kern="0" dirty="0"/>
              <a:t>Job Title</a:t>
            </a:r>
            <a:br>
              <a:rPr lang="en-US" b="0" kern="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43F5-5B83-0B4B-A14D-7E21F425C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4495800"/>
            <a:ext cx="835203" cy="294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743" y="201168"/>
            <a:ext cx="521589" cy="21145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39013-8983-F442-ACD8-CB91AD6404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1168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90508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9456" y="1243584"/>
            <a:ext cx="4123944" cy="325221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Page Title	00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Page Title	00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Page Title	00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Page Title	00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Page Title	00</a:t>
            </a:r>
          </a:p>
        </p:txBody>
      </p:sp>
    </p:spTree>
    <p:extLst>
      <p:ext uri="{BB962C8B-B14F-4D97-AF65-F5344CB8AC3E}">
        <p14:creationId xmlns:p14="http://schemas.microsoft.com/office/powerpoint/2010/main" val="2116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2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or section divider with medium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b="1" dirty="0">
                <a:latin typeface="+mj-lt"/>
              </a:rPr>
              <a:t>Part or Section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divider with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medium highlighted type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9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 or section divider with medium type or typ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 i="0">
                <a:latin typeface="+mj-lt"/>
              </a:defRPr>
            </a:lvl1pPr>
          </a:lstStyle>
          <a:p>
            <a:r>
              <a:rPr lang="en-US" dirty="0"/>
              <a:t>Part or Section divider with medium type or type and photo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3000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Big text.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2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yo-chip spot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5633" y="4848894"/>
            <a:ext cx="89768" cy="923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9A0D1F-40D6-3F47-9D57-B5C4C8A08730}"/>
              </a:ext>
            </a:extLst>
          </p:cNvPr>
          <p:cNvSpPr txBox="1">
            <a:spLocks/>
          </p:cNvSpPr>
          <p:nvPr userDrawn="1"/>
        </p:nvSpPr>
        <p:spPr>
          <a:xfrm>
            <a:off x="-3665" y="1125415"/>
            <a:ext cx="4573832" cy="4018084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228600" indent="-2286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/>
              <a:buChar char="–"/>
              <a:tabLst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514350" indent="-1714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800100" indent="-2222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–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50586-CCF7-5547-BF67-79CCDD6E71D7}"/>
              </a:ext>
            </a:extLst>
          </p:cNvPr>
          <p:cNvSpPr txBox="1"/>
          <p:nvPr userDrawn="1"/>
        </p:nvSpPr>
        <p:spPr>
          <a:xfrm>
            <a:off x="6769550" y="2237405"/>
            <a:ext cx="218149" cy="2708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defPPr>
              <a:defRPr lang="en-US"/>
            </a:defPPr>
            <a:lvl1pPr defTabSz="457189">
              <a:lnSpc>
                <a:spcPct val="90000"/>
              </a:lnSpc>
              <a:defRPr sz="1800">
                <a:solidFill>
                  <a:srgbClr val="FFFFFF"/>
                </a:solidFill>
                <a:latin typeface="IBM Plex San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88C9CAF-49EC-3447-8291-5FEB29194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2019 IBM Corporation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DBB82BD-6C2F-9849-BD5D-52149AF19428}"/>
              </a:ext>
            </a:extLst>
          </p:cNvPr>
          <p:cNvSpPr txBox="1">
            <a:spLocks/>
          </p:cNvSpPr>
          <p:nvPr userDrawn="1"/>
        </p:nvSpPr>
        <p:spPr>
          <a:xfrm>
            <a:off x="8978033" y="5001294"/>
            <a:ext cx="89768" cy="9233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A picture containing tube, indoor, table&#10;&#10;Description automatically generated">
            <a:extLst>
              <a:ext uri="{FF2B5EF4-FFF2-40B4-BE49-F238E27FC236}">
                <a16:creationId xmlns:a16="http://schemas.microsoft.com/office/drawing/2014/main" id="{AFBEACA9-3D61-8F4B-9AB5-44DC1FE36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4376" y="1"/>
            <a:ext cx="7259624" cy="5143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48E9DD-DF78-B842-ADA8-C929EE9920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24328" y="0"/>
            <a:ext cx="6400800" cy="5138928"/>
          </a:xfrm>
          <a:prstGeom prst="rect">
            <a:avLst/>
          </a:prstGeom>
        </p:spPr>
      </p:pic>
      <p:sp>
        <p:nvSpPr>
          <p:cNvPr id="20" name="Line">
            <a:extLst>
              <a:ext uri="{FF2B5EF4-FFF2-40B4-BE49-F238E27FC236}">
                <a16:creationId xmlns:a16="http://schemas.microsoft.com/office/drawing/2014/main" id="{E01BCA79-261C-C04D-8608-F4C458F420D0}"/>
              </a:ext>
            </a:extLst>
          </p:cNvPr>
          <p:cNvSpPr/>
          <p:nvPr userDrawn="1"/>
        </p:nvSpPr>
        <p:spPr>
          <a:xfrm>
            <a:off x="3761677" y="3397405"/>
            <a:ext cx="2579021" cy="925604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txBody>
          <a:bodyPr lIns="45719" rIns="45719"/>
          <a:lstStyle/>
          <a:p>
            <a:pPr defTabSz="685783">
              <a:defRPr/>
            </a:pPr>
            <a:endParaRPr sz="1300" kern="0" dirty="0">
              <a:solidFill>
                <a:srgbClr val="000000"/>
              </a:solidFill>
              <a:ea typeface="ヒラギノ角ゴ Pro W3" charset="0"/>
              <a:cs typeface="Calibri"/>
              <a:sym typeface="IBM Plex Sans"/>
            </a:endParaRP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FE236B5F-DC79-4945-ADC6-CFD32CFDF89F}"/>
              </a:ext>
            </a:extLst>
          </p:cNvPr>
          <p:cNvSpPr txBox="1">
            <a:spLocks/>
          </p:cNvSpPr>
          <p:nvPr userDrawn="1"/>
        </p:nvSpPr>
        <p:spPr>
          <a:xfrm>
            <a:off x="8437418" y="4848895"/>
            <a:ext cx="477983" cy="9233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01184DA6-6759-2347-96E1-795575B36596}"/>
              </a:ext>
            </a:extLst>
          </p:cNvPr>
          <p:cNvSpPr txBox="1">
            <a:spLocks/>
          </p:cNvSpPr>
          <p:nvPr userDrawn="1"/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7217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with Text Comparison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9A0D1F-40D6-3F47-9D57-B5C4C8A08730}"/>
              </a:ext>
            </a:extLst>
          </p:cNvPr>
          <p:cNvSpPr txBox="1">
            <a:spLocks/>
          </p:cNvSpPr>
          <p:nvPr userDrawn="1"/>
        </p:nvSpPr>
        <p:spPr>
          <a:xfrm>
            <a:off x="-3665" y="1125415"/>
            <a:ext cx="4573832" cy="4018084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228600" indent="-2286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/>
              <a:buChar char="–"/>
              <a:tabLst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514350" indent="-1714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800100" indent="-2222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–"/>
              <a:tabLst/>
              <a:defRPr sz="2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50586-CCF7-5547-BF67-79CCDD6E71D7}"/>
              </a:ext>
            </a:extLst>
          </p:cNvPr>
          <p:cNvSpPr txBox="1"/>
          <p:nvPr userDrawn="1"/>
        </p:nvSpPr>
        <p:spPr>
          <a:xfrm>
            <a:off x="6769550" y="2237405"/>
            <a:ext cx="218149" cy="2708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defPPr>
              <a:defRPr lang="en-US"/>
            </a:defPPr>
            <a:lvl1pPr defTabSz="457189">
              <a:lnSpc>
                <a:spcPct val="90000"/>
              </a:lnSpc>
              <a:defRPr sz="1800">
                <a:solidFill>
                  <a:srgbClr val="FFFFFF"/>
                </a:solidFill>
                <a:latin typeface="IBM Plex San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3665" y="1125415"/>
            <a:ext cx="4572000" cy="4025462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5731" y="1125415"/>
            <a:ext cx="4568269" cy="4018084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219489" y="201168"/>
            <a:ext cx="6768210" cy="805957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Two Image with Text Comparison</a:t>
            </a:r>
            <a:br>
              <a:rPr lang="en-US" dirty="0"/>
            </a:br>
            <a:r>
              <a:rPr lang="en-US" dirty="0"/>
              <a:t>Lorem ipsum dolor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88C9CAF-49EC-3447-8291-5FEB29194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5F056B2-C6F8-3349-9F8A-98E88C9ADB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with large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489" y="202453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Definition with large callout </a:t>
            </a:r>
            <a:br>
              <a:rPr lang="en-US" dirty="0"/>
            </a:br>
            <a:r>
              <a:rPr lang="en-US" dirty="0"/>
              <a:t>Lorem ipsum dolor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9488" y="1216540"/>
            <a:ext cx="4442663" cy="33619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tabLst/>
              <a:defRPr sz="1600" b="0" baseline="0">
                <a:solidFill>
                  <a:srgbClr val="171717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2</a:t>
            </a:r>
            <a:r>
              <a:rPr kumimoji="0" lang="en-US" sz="96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N</a:t>
            </a:r>
            <a:r>
              <a:rPr kumimoji="0" lang="en-US" sz="9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 bits.</a:t>
            </a:r>
          </a:p>
        </p:txBody>
      </p:sp>
    </p:spTree>
    <p:extLst>
      <p:ext uri="{BB962C8B-B14F-4D97-AF65-F5344CB8AC3E}">
        <p14:creationId xmlns:p14="http://schemas.microsoft.com/office/powerpoint/2010/main" val="258536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with large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489" y="202453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Definition with large callout </a:t>
            </a:r>
            <a:br>
              <a:rPr lang="en-US" dirty="0"/>
            </a:br>
            <a:r>
              <a:rPr lang="en-US" dirty="0"/>
              <a:t>Lorem ipsum dolor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9488" y="1216540"/>
            <a:ext cx="4442663" cy="33619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tabLst/>
              <a:defRPr sz="1600" b="0" baseline="0">
                <a:solidFill>
                  <a:srgbClr val="171717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2</a:t>
            </a:r>
            <a:r>
              <a:rPr kumimoji="0" lang="en-US" sz="96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N</a:t>
            </a:r>
            <a:r>
              <a:rPr kumimoji="0" lang="en-US" sz="9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 bits.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D89C728-7728-BE43-9530-D6BB74B6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Possible applications for quantum computing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92E95B4-BC1F-F344-8C8D-02B2B1A708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3F19F59-6A14-F544-AEA8-29439D519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D3C5F9B-F99A-4F4B-97FA-4B290281DC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456" y="2663686"/>
            <a:ext cx="2560320" cy="18122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Chemistry</a:t>
            </a:r>
          </a:p>
          <a:p>
            <a:r>
              <a:rPr lang="en-US" sz="1100" dirty="0">
                <a:solidFill>
                  <a:schemeClr val="bg1"/>
                </a:solidFill>
              </a:rPr>
              <a:t>Material design, oil and gas, drug discovery 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8B085D7-ABE8-E247-B45A-874242DF4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87268" y="2663686"/>
            <a:ext cx="2560320" cy="18122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</a:rPr>
              <a:t>Artificial Intelligence</a:t>
            </a:r>
          </a:p>
          <a:p>
            <a:pPr lvl="0">
              <a:buClr>
                <a:srgbClr val="000000"/>
              </a:buClr>
            </a:pPr>
            <a:r>
              <a:rPr lang="en-US" sz="1100" dirty="0">
                <a:solidFill>
                  <a:schemeClr val="bg1"/>
                </a:solidFill>
              </a:rPr>
              <a:t>Classification, machine learning, linear algebra</a:t>
            </a:r>
          </a:p>
          <a:p>
            <a:pPr>
              <a:buClr>
                <a:srgbClr val="000000"/>
              </a:buClr>
            </a:pPr>
            <a:r>
              <a:rPr lang="en-US" sz="110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D689E42-D004-3E45-8235-121E0E7CE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5080" y="2663686"/>
            <a:ext cx="2560320" cy="18122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</a:rPr>
              <a:t>Financial Services</a:t>
            </a:r>
          </a:p>
          <a:p>
            <a:pPr lvl="0">
              <a:buClr>
                <a:srgbClr val="000000"/>
              </a:buClr>
            </a:pPr>
            <a:r>
              <a:rPr lang="en-US" sz="1100" dirty="0">
                <a:solidFill>
                  <a:schemeClr val="bg1"/>
                </a:solidFill>
              </a:rPr>
              <a:t>Asset pricing, risk analysis, rare event simulation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671D58-4CE5-2244-8B55-C5FD9FC7CCD7}"/>
              </a:ext>
            </a:extLst>
          </p:cNvPr>
          <p:cNvGrpSpPr/>
          <p:nvPr userDrawn="1"/>
        </p:nvGrpSpPr>
        <p:grpSpPr>
          <a:xfrm>
            <a:off x="3283226" y="1289050"/>
            <a:ext cx="1152939" cy="1152939"/>
            <a:chOff x="3283226" y="1289050"/>
            <a:chExt cx="1152939" cy="115293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D07CFC-747D-A946-A893-B073A7A408E2}"/>
                </a:ext>
              </a:extLst>
            </p:cNvPr>
            <p:cNvSpPr/>
            <p:nvPr/>
          </p:nvSpPr>
          <p:spPr bwMode="auto">
            <a:xfrm>
              <a:off x="3283226" y="1289050"/>
              <a:ext cx="1152939" cy="115293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9FCEE2-36AC-E04F-AEE3-7FD30CCA1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984" y="1535866"/>
              <a:ext cx="698284" cy="64009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39A4A7-F9DE-684C-BB56-31498D5F5AB8}"/>
              </a:ext>
            </a:extLst>
          </p:cNvPr>
          <p:cNvGrpSpPr/>
          <p:nvPr userDrawn="1"/>
        </p:nvGrpSpPr>
        <p:grpSpPr>
          <a:xfrm>
            <a:off x="228600" y="1289050"/>
            <a:ext cx="1152939" cy="1152939"/>
            <a:chOff x="228600" y="1289050"/>
            <a:chExt cx="1152939" cy="115293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5B231D8-4FC3-574B-A5C2-6ED7CE79FFEB}"/>
                </a:ext>
              </a:extLst>
            </p:cNvPr>
            <p:cNvSpPr/>
            <p:nvPr/>
          </p:nvSpPr>
          <p:spPr bwMode="auto">
            <a:xfrm>
              <a:off x="228600" y="1289050"/>
              <a:ext cx="1152939" cy="115293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D7592B-9A95-194D-8398-0B4A58ADD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265" y="1539901"/>
              <a:ext cx="484920" cy="64009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3AFBBA-B5D7-4844-95CD-02BEFF631B3D}"/>
              </a:ext>
            </a:extLst>
          </p:cNvPr>
          <p:cNvGrpSpPr/>
          <p:nvPr userDrawn="1"/>
        </p:nvGrpSpPr>
        <p:grpSpPr>
          <a:xfrm>
            <a:off x="6364357" y="1289050"/>
            <a:ext cx="1152939" cy="1152939"/>
            <a:chOff x="6364357" y="1289050"/>
            <a:chExt cx="1152939" cy="115293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4A0B41-ECF8-0E4F-8804-6C2DED033550}"/>
                </a:ext>
              </a:extLst>
            </p:cNvPr>
            <p:cNvSpPr/>
            <p:nvPr/>
          </p:nvSpPr>
          <p:spPr bwMode="auto">
            <a:xfrm>
              <a:off x="6364357" y="1289050"/>
              <a:ext cx="1152939" cy="1152939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1C87D16-1AFE-944C-9771-771F58CE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581" y="1561611"/>
              <a:ext cx="640094" cy="64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23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B8BB7C3-7AA2-1C4C-9A4C-EAE9EF5F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Numbered facts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9F1E441A-A060-FE4C-B6B2-CA5554FC55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95EFAFA8-9C9E-0D49-B229-53874C8992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7CAA9D-30A3-0945-A6D0-936F3C668D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1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donec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felis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ultricies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nec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pellentesque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pretium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sem. </a:t>
            </a:r>
            <a:r>
              <a:rPr lang="en-US" sz="1200" dirty="0" err="1">
                <a:solidFill>
                  <a:schemeClr val="bg1"/>
                </a:solidFill>
              </a:rPr>
              <a:t>Nulla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consequat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massa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quis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enim</a:t>
            </a:r>
            <a:r>
              <a:rPr lang="en-US" sz="12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1C690D6-D192-5242-825C-6E9DB2696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2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200" dirty="0">
                <a:solidFill>
                  <a:schemeClr val="bg1"/>
                </a:solidFill>
              </a:rPr>
              <a:t>Lorem ipsum dolor sit amet donec quam felis ultricies nec pellentesque eu pretium quis sem. Nulla consequat massa quis enim. 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7E8D9BB-37B4-F048-A82C-C51F1E405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1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3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200" dirty="0">
                <a:solidFill>
                  <a:schemeClr val="bg1"/>
                </a:solidFill>
              </a:rPr>
              <a:t>Lorem ipsum dolor sit amet donec quam felis ultricies nec pellentesque eu pretium quis sem. Nulla consequat massa quis enim. 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58A5FF04-808C-B340-BBBF-90886BDC8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7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4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200" dirty="0">
                <a:solidFill>
                  <a:schemeClr val="bg1"/>
                </a:solidFill>
              </a:rPr>
              <a:t>Lorem ipsum dolor sit amet donec quam felis ultricies nec pellentesque eu pretium quis sem. Nulla consequat massa quis enim. </a:t>
            </a:r>
          </a:p>
        </p:txBody>
      </p:sp>
    </p:spTree>
    <p:extLst>
      <p:ext uri="{BB962C8B-B14F-4D97-AF65-F5344CB8AC3E}">
        <p14:creationId xmlns:p14="http://schemas.microsoft.com/office/powerpoint/2010/main" val="245230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s of quantum computing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BD8EB83-A684-614E-8A4C-2083DB79D65E}"/>
              </a:ext>
            </a:extLst>
          </p:cNvPr>
          <p:cNvSpPr/>
          <p:nvPr userDrawn="1"/>
        </p:nvSpPr>
        <p:spPr>
          <a:xfrm>
            <a:off x="2003433" y="1240137"/>
            <a:ext cx="4505240" cy="292917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076" eaLnBrk="0" hangingPunct="0">
              <a:defRPr/>
            </a:pPr>
            <a:r>
              <a:rPr lang="en-US" sz="2000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E88FF2-9813-024D-B3CE-92005BCA7DB1}"/>
              </a:ext>
            </a:extLst>
          </p:cNvPr>
          <p:cNvSpPr/>
          <p:nvPr userDrawn="1"/>
        </p:nvSpPr>
        <p:spPr>
          <a:xfrm>
            <a:off x="2682166" y="1874078"/>
            <a:ext cx="4806960" cy="1949533"/>
          </a:xfrm>
          <a:prstGeom prst="ellipse">
            <a:avLst/>
          </a:prstGeom>
          <a:solidFill>
            <a:srgbClr val="031973">
              <a:alpha val="8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076" eaLnBrk="0" hangingPunct="0">
              <a:defRPr/>
            </a:pPr>
            <a:endParaRPr lang="en-US" sz="2000" kern="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9E5D7A-BDAE-DB44-96BE-30940370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1168"/>
            <a:ext cx="7553133" cy="330056"/>
          </a:xfrm>
        </p:spPr>
        <p:txBody>
          <a:bodyPr>
            <a:normAutofit fontScale="90000"/>
          </a:bodyPr>
          <a:lstStyle/>
          <a:p>
            <a:r>
              <a:rPr lang="en-US" sz="2600" b="0" dirty="0">
                <a:ea typeface="HelvNeue Bold for IBM" charset="0"/>
                <a:cs typeface="HelvNeue Bold for IBM" charset="0"/>
              </a:rPr>
              <a:t>Applications of quantum computing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5C1C3-7DF9-F649-8ADC-A2F42DEE4E0C}"/>
              </a:ext>
            </a:extLst>
          </p:cNvPr>
          <p:cNvSpPr/>
          <p:nvPr userDrawn="1"/>
        </p:nvSpPr>
        <p:spPr>
          <a:xfrm>
            <a:off x="5176069" y="2612049"/>
            <a:ext cx="157065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Arial" charset="0"/>
                <a:cs typeface="Arial" charset="0"/>
              </a:rPr>
              <a:t>Quantum </a:t>
            </a:r>
            <a:br>
              <a:rPr lang="en-US" sz="1400" dirty="0">
                <a:solidFill>
                  <a:schemeClr val="bg1"/>
                </a:solidFill>
                <a:ea typeface="Arial" charset="0"/>
                <a:cs typeface="Arial" charset="0"/>
              </a:rPr>
            </a:br>
            <a:r>
              <a:rPr lang="en-US" sz="1400" dirty="0">
                <a:solidFill>
                  <a:schemeClr val="bg1"/>
                </a:solidFill>
                <a:ea typeface="Arial" charset="0"/>
                <a:cs typeface="Arial" charset="0"/>
              </a:rPr>
              <a:t>possible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C18D2-8D98-FB45-8774-F08867FE9324}"/>
              </a:ext>
            </a:extLst>
          </p:cNvPr>
          <p:cNvSpPr/>
          <p:nvPr userDrawn="1"/>
        </p:nvSpPr>
        <p:spPr>
          <a:xfrm>
            <a:off x="5434508" y="4275937"/>
            <a:ext cx="1757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>
              <a:defRPr/>
            </a:pPr>
            <a: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Factoring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29E09-2BAE-C948-88E0-0A1B95DCEACB}"/>
              </a:ext>
            </a:extLst>
          </p:cNvPr>
          <p:cNvSpPr/>
          <p:nvPr userDrawn="1"/>
        </p:nvSpPr>
        <p:spPr>
          <a:xfrm>
            <a:off x="6622192" y="4060037"/>
            <a:ext cx="296787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defTabSz="914354">
              <a:defRPr/>
            </a:pPr>
            <a: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Simulating quantum </a:t>
            </a:r>
            <a:b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</a:br>
            <a: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mechanics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B323EF-F89F-114A-9335-0EF2344CB416}"/>
              </a:ext>
            </a:extLst>
          </p:cNvPr>
          <p:cNvSpPr/>
          <p:nvPr userDrawn="1"/>
        </p:nvSpPr>
        <p:spPr>
          <a:xfrm>
            <a:off x="886596" y="3849129"/>
            <a:ext cx="20036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54">
              <a:defRPr/>
            </a:pPr>
            <a:r>
              <a:rPr lang="en-US" sz="1400" i="1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Quantum Advantage with Shallow Circuits </a:t>
            </a:r>
            <a:r>
              <a:rPr lang="en-US" sz="1400" kern="0" dirty="0">
                <a:solidFill>
                  <a:srgbClr val="FFFFFF"/>
                </a:solidFill>
                <a:ea typeface="Helvetica Neue" charset="0"/>
                <a:cs typeface="Helvetica Neue" charset="0"/>
              </a:rPr>
              <a:t>IBM 2018</a:t>
            </a:r>
            <a:endParaRPr lang="en-US" sz="1400" i="1" kern="0" dirty="0">
              <a:solidFill>
                <a:srgbClr val="FFFFFF"/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4AED58-C0FF-B545-B312-8F2A3490AC12}"/>
              </a:ext>
            </a:extLst>
          </p:cNvPr>
          <p:cNvSpPr/>
          <p:nvPr userDrawn="1"/>
        </p:nvSpPr>
        <p:spPr>
          <a:xfrm>
            <a:off x="6483094" y="720628"/>
            <a:ext cx="1757843" cy="19184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8" eaLnBrk="0" fontAlgn="base" hangingPunct="0">
              <a:spcBef>
                <a:spcPts val="800"/>
              </a:spcBef>
              <a:spcAft>
                <a:spcPts val="80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Applications</a:t>
            </a:r>
          </a:p>
          <a:p>
            <a:pPr marL="182880" defTabSz="914378" eaLnBrk="0" fontAlgn="base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Chemistry</a:t>
            </a:r>
            <a:b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</a:b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Materials</a:t>
            </a:r>
            <a:b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</a:b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Machine learning</a:t>
            </a:r>
            <a:b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</a:br>
            <a:r>
              <a:rPr lang="en-US" sz="1400" dirty="0">
                <a:solidFill>
                  <a:srgbClr val="FFFFFF"/>
                </a:solidFill>
                <a:ea typeface="Helvetica Light" charset="0"/>
                <a:cs typeface="Helvetica Light" charset="0"/>
              </a:rPr>
              <a:t>Optimization</a:t>
            </a:r>
          </a:p>
          <a:p>
            <a:pPr defTabSz="914378" eaLnBrk="0" fontAlgn="base" hangingPunct="0">
              <a:spcBef>
                <a:spcPts val="800"/>
              </a:spcBef>
              <a:spcAft>
                <a:spcPts val="800"/>
              </a:spcAft>
              <a:defRPr/>
            </a:pPr>
            <a:endParaRPr lang="en-US" sz="1400" dirty="0">
              <a:solidFill>
                <a:srgbClr val="FFFFFF"/>
              </a:solidFill>
              <a:ea typeface="Helvetica Light" charset="0"/>
              <a:cs typeface="Helvetica Light" charset="0"/>
            </a:endParaRPr>
          </a:p>
          <a:p>
            <a:pPr defTabSz="914378" eaLnBrk="0" fontAlgn="base" hangingPunct="0">
              <a:spcBef>
                <a:spcPts val="800"/>
              </a:spcBef>
              <a:spcAft>
                <a:spcPts val="800"/>
              </a:spcAft>
              <a:defRPr/>
            </a:pPr>
            <a:endParaRPr lang="en-US" sz="1400" dirty="0">
              <a:solidFill>
                <a:srgbClr val="FFFFFF"/>
              </a:solidFill>
              <a:ea typeface="Helvetica Light" charset="0"/>
              <a:cs typeface="Helvetica Light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4F80B-30A3-B04F-9B07-8AAE60797944}"/>
              </a:ext>
            </a:extLst>
          </p:cNvPr>
          <p:cNvSpPr/>
          <p:nvPr userDrawn="1"/>
        </p:nvSpPr>
        <p:spPr>
          <a:xfrm>
            <a:off x="3015478" y="2262379"/>
            <a:ext cx="2230555" cy="1172934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076" eaLnBrk="0" hangingPunct="0">
              <a:lnSpc>
                <a:spcPct val="90000"/>
              </a:lnSpc>
              <a:defRPr/>
            </a:pPr>
            <a:r>
              <a:rPr lang="en-US" sz="1400" kern="0" dirty="0">
                <a:ea typeface="Arial" charset="0"/>
                <a:cs typeface="Arial" charset="0"/>
              </a:rPr>
              <a:t>Easy </a:t>
            </a:r>
            <a:br>
              <a:rPr lang="en-US" sz="1400" kern="0" dirty="0">
                <a:ea typeface="Arial" charset="0"/>
                <a:cs typeface="Arial" charset="0"/>
              </a:rPr>
            </a:br>
            <a:r>
              <a:rPr lang="en-US" sz="1400" kern="0" dirty="0">
                <a:ea typeface="Arial" charset="0"/>
                <a:cs typeface="Arial" charset="0"/>
              </a:rPr>
              <a:t>problems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9DA998-9CC5-B744-8DAF-E7D0F5629062}"/>
              </a:ext>
            </a:extLst>
          </p:cNvPr>
          <p:cNvSpPr/>
          <p:nvPr userDrawn="1"/>
        </p:nvSpPr>
        <p:spPr>
          <a:xfrm>
            <a:off x="2682166" y="1361521"/>
            <a:ext cx="3147772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cs typeface="Arial" charset="0"/>
              </a:rPr>
              <a:t>Hard problems </a:t>
            </a:r>
            <a:br>
              <a:rPr lang="en-US" sz="1400" dirty="0">
                <a:solidFill>
                  <a:schemeClr val="bg1"/>
                </a:solidFill>
                <a:cs typeface="Arial" charset="0"/>
              </a:rPr>
            </a:br>
            <a:r>
              <a:rPr lang="en-US" sz="1400" dirty="0">
                <a:solidFill>
                  <a:schemeClr val="bg1"/>
                </a:solidFill>
                <a:cs typeface="Arial" charset="0"/>
              </a:rPr>
              <a:t>for classical computers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1D31E8-3A0C-B547-95E1-409BFD676902}"/>
              </a:ext>
            </a:extLst>
          </p:cNvPr>
          <p:cNvCxnSpPr>
            <a:cxnSpLocks/>
          </p:cNvCxnSpPr>
          <p:nvPr userDrawn="1"/>
        </p:nvCxnSpPr>
        <p:spPr>
          <a:xfrm>
            <a:off x="6640955" y="3453478"/>
            <a:ext cx="0" cy="10365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3B0F3F1-6382-A143-A35F-BB5975E99C14}"/>
              </a:ext>
            </a:extLst>
          </p:cNvPr>
          <p:cNvSpPr/>
          <p:nvPr userDrawn="1"/>
        </p:nvSpPr>
        <p:spPr>
          <a:xfrm>
            <a:off x="5376190" y="3288961"/>
            <a:ext cx="164517" cy="1645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47D4C9-0E2E-D142-885D-0514280112FE}"/>
              </a:ext>
            </a:extLst>
          </p:cNvPr>
          <p:cNvCxnSpPr>
            <a:cxnSpLocks/>
          </p:cNvCxnSpPr>
          <p:nvPr userDrawn="1"/>
        </p:nvCxnSpPr>
        <p:spPr>
          <a:xfrm>
            <a:off x="5453505" y="3453478"/>
            <a:ext cx="0" cy="10365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6C7AE4-31F1-6845-9A15-CF60E67F0A60}"/>
              </a:ext>
            </a:extLst>
          </p:cNvPr>
          <p:cNvCxnSpPr>
            <a:cxnSpLocks/>
          </p:cNvCxnSpPr>
          <p:nvPr userDrawn="1"/>
        </p:nvCxnSpPr>
        <p:spPr>
          <a:xfrm flipH="1">
            <a:off x="2870656" y="2931103"/>
            <a:ext cx="1" cy="15588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2D1AE3-40F0-B34A-993B-8A32E1A60531}"/>
              </a:ext>
            </a:extLst>
          </p:cNvPr>
          <p:cNvCxnSpPr>
            <a:cxnSpLocks/>
          </p:cNvCxnSpPr>
          <p:nvPr userDrawn="1"/>
        </p:nvCxnSpPr>
        <p:spPr>
          <a:xfrm>
            <a:off x="6400675" y="765867"/>
            <a:ext cx="0" cy="145060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39B63F2-F454-2B4C-B85A-8F9567EBFA61}"/>
              </a:ext>
            </a:extLst>
          </p:cNvPr>
          <p:cNvSpPr/>
          <p:nvPr userDrawn="1"/>
        </p:nvSpPr>
        <p:spPr>
          <a:xfrm>
            <a:off x="6556061" y="3288961"/>
            <a:ext cx="164517" cy="1645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1FD35B-5ACD-054F-9E40-2291F472AF5C}"/>
              </a:ext>
            </a:extLst>
          </p:cNvPr>
          <p:cNvSpPr/>
          <p:nvPr userDrawn="1"/>
        </p:nvSpPr>
        <p:spPr>
          <a:xfrm>
            <a:off x="2787848" y="2760425"/>
            <a:ext cx="164517" cy="1645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BA7552-8E25-D943-93D9-20C0EBC92D77}"/>
              </a:ext>
            </a:extLst>
          </p:cNvPr>
          <p:cNvSpPr/>
          <p:nvPr userDrawn="1"/>
        </p:nvSpPr>
        <p:spPr>
          <a:xfrm>
            <a:off x="6322681" y="2209106"/>
            <a:ext cx="164517" cy="16451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6FC66287-5528-5042-8DE5-36805F314E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FE28A41-7F3A-0342-A499-CEAB5D1AC2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5562534" cy="429463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Quote layout, no photo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9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5">
            <a:extLst>
              <a:ext uri="{FF2B5EF4-FFF2-40B4-BE49-F238E27FC236}">
                <a16:creationId xmlns:a16="http://schemas.microsoft.com/office/drawing/2014/main" id="{3E747D6E-9416-E64C-90DD-31AB7E74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Table with text</a:t>
            </a:r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8D600980-D70B-F24E-A44F-C7281AE95B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4ED3FDBB-546E-9E47-A00C-56DA7A98D3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BDBCB21-06CA-F846-A58D-0F68C528CB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9456" y="1243584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buClr>
                <a:srgbClr val="000000"/>
              </a:buClr>
            </a:pPr>
            <a:r>
              <a:rPr lang="en-US" sz="1100" dirty="0">
                <a:solidFill>
                  <a:schemeClr val="bg1"/>
                </a:solidFill>
              </a:rPr>
              <a:t>Lorem ipsum dolor sit amet donec quam felis </a:t>
            </a:r>
            <a:r>
              <a:rPr lang="en-US" sz="1100" dirty="0" err="1">
                <a:solidFill>
                  <a:schemeClr val="bg1"/>
                </a:solidFill>
              </a:rPr>
              <a:t>ultricies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pellentesque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pPr marL="171450" lvl="0" indent="-171450">
              <a:buClr>
                <a:srgbClr val="000000"/>
              </a:buClr>
              <a:buFont typeface="Arial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Aliquam</a:t>
            </a:r>
            <a:r>
              <a:rPr lang="en-US" sz="1100" dirty="0">
                <a:solidFill>
                  <a:schemeClr val="bg1"/>
                </a:solidFill>
              </a:rPr>
              <a:t> lorem ante dapibus in </a:t>
            </a:r>
            <a:r>
              <a:rPr lang="en-US" sz="1100" dirty="0" err="1">
                <a:solidFill>
                  <a:schemeClr val="bg1"/>
                </a:solidFill>
              </a:rPr>
              <a:t>viverra</a:t>
            </a:r>
            <a:endParaRPr lang="en-US" sz="1100" dirty="0">
              <a:solidFill>
                <a:schemeClr val="bg1"/>
              </a:solidFill>
            </a:endParaRPr>
          </a:p>
          <a:p>
            <a:pPr marL="171450" lvl="0" indent="-171450">
              <a:buClr>
                <a:srgbClr val="000000"/>
              </a:buClr>
              <a:buFont typeface="Arial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Aliquam</a:t>
            </a:r>
            <a:r>
              <a:rPr lang="en-US" sz="1100" dirty="0">
                <a:solidFill>
                  <a:schemeClr val="bg1"/>
                </a:solidFill>
              </a:rPr>
              <a:t> lorem ante dapibus in </a:t>
            </a:r>
            <a:r>
              <a:rPr lang="en-US" sz="1100" dirty="0" err="1">
                <a:solidFill>
                  <a:schemeClr val="bg1"/>
                </a:solidFill>
              </a:rPr>
              <a:t>viverra</a:t>
            </a:r>
            <a:endParaRPr lang="en-US" sz="1100" dirty="0">
              <a:solidFill>
                <a:schemeClr val="bg1"/>
              </a:solidFill>
            </a:endParaRPr>
          </a:p>
          <a:p>
            <a:pPr marL="171450" lvl="0" indent="-171450">
              <a:buClr>
                <a:srgbClr val="000000"/>
              </a:buClr>
              <a:buFont typeface="Arial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Aliquam</a:t>
            </a:r>
            <a:r>
              <a:rPr lang="en-US" sz="1100" dirty="0">
                <a:solidFill>
                  <a:schemeClr val="bg1"/>
                </a:solidFill>
              </a:rPr>
              <a:t> lorem ante dapibus in viverra</a:t>
            </a:r>
          </a:p>
        </p:txBody>
      </p:sp>
      <p:sp>
        <p:nvSpPr>
          <p:cNvPr id="22" name="Table Placeholder 21">
            <a:extLst>
              <a:ext uri="{FF2B5EF4-FFF2-40B4-BE49-F238E27FC236}">
                <a16:creationId xmlns:a16="http://schemas.microsoft.com/office/drawing/2014/main" id="{4EEBF096-28B3-664C-A2C0-4E7258090F9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14600" y="1289050"/>
            <a:ext cx="6400800" cy="3206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iskit Software St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948F4B2-B210-F64C-891A-95DC7E86F4CC}"/>
              </a:ext>
            </a:extLst>
          </p:cNvPr>
          <p:cNvSpPr txBox="1">
            <a:spLocks/>
          </p:cNvSpPr>
          <p:nvPr userDrawn="1"/>
        </p:nvSpPr>
        <p:spPr>
          <a:xfrm>
            <a:off x="7632291" y="0"/>
            <a:ext cx="1526458" cy="5143500"/>
          </a:xfrm>
          <a:prstGeom prst="rect">
            <a:avLst/>
          </a:prstGeom>
          <a:solidFill>
            <a:srgbClr val="1167FB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4.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 high performance simulator framework for quantum circuits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3C1592B-7BF4-4748-AFBD-7BE1571F3D83}"/>
              </a:ext>
            </a:extLst>
          </p:cNvPr>
          <p:cNvSpPr txBox="1">
            <a:spLocks/>
          </p:cNvSpPr>
          <p:nvPr userDrawn="1"/>
        </p:nvSpPr>
        <p:spPr>
          <a:xfrm>
            <a:off x="1" y="0"/>
            <a:ext cx="3052916" cy="5143500"/>
          </a:xfrm>
          <a:prstGeom prst="rect">
            <a:avLst/>
          </a:prstGeom>
          <a:solidFill>
            <a:srgbClr val="171717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The Qiskit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software stack</a:t>
            </a:r>
          </a:p>
          <a:p>
            <a:pPr marL="0" marR="0" lvl="0" indent="0" algn="l" defTabSz="457200" rtl="0" eaLnBrk="1" fontAlgn="auto" latinLnBrk="0" hangingPunct="1">
              <a:lnSpc>
                <a:spcPct val="45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Brings quantum computing out of the laboratory and into the laptops of developers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Open Source (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Apache 2.0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Written in Python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Modular and extendible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F7B35B9-EE5A-9D41-9CF2-808131AA777C}"/>
              </a:ext>
            </a:extLst>
          </p:cNvPr>
          <p:cNvSpPr txBox="1">
            <a:spLocks/>
          </p:cNvSpPr>
          <p:nvPr userDrawn="1"/>
        </p:nvSpPr>
        <p:spPr>
          <a:xfrm>
            <a:off x="3052917" y="0"/>
            <a:ext cx="1526458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1.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Terra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 solid foundation for quantum computing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B45092F-FC6D-A640-A168-ED99C0939B88}"/>
              </a:ext>
            </a:extLst>
          </p:cNvPr>
          <p:cNvSpPr txBox="1">
            <a:spLocks/>
          </p:cNvSpPr>
          <p:nvPr userDrawn="1"/>
        </p:nvSpPr>
        <p:spPr>
          <a:xfrm>
            <a:off x="4579375" y="0"/>
            <a:ext cx="1526458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2.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Aqua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Algorithms for </a:t>
            </a:r>
            <a:r>
              <a:rPr kumimoji="0" lang="en-US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near-term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 quantum applications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A601A07-C002-DD42-AC7A-8DB302A2F411}"/>
              </a:ext>
            </a:extLst>
          </p:cNvPr>
          <p:cNvSpPr txBox="1">
            <a:spLocks/>
          </p:cNvSpPr>
          <p:nvPr userDrawn="1"/>
        </p:nvSpPr>
        <p:spPr>
          <a:xfrm>
            <a:off x="6105833" y="0"/>
            <a:ext cx="1526458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3.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Ignis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Compute in the presence of errors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756D5C6-07D6-A14C-A801-601DB6DA6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8CD4FC3-E1B7-4F49-B5BD-BAA353BFD6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4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911DD67-A95D-714A-BABB-6551F5A6D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08079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u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528F03E-3DFA-6C4F-83FA-2DFF0B7E5E93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47D67CB-0978-694E-9335-6F6372C91308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6BFDB1-AC0B-5F45-A2E2-8F99531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6A5C675-1C21-A746-8A31-E83293A4A3B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A3226ED-E47B-044A-8811-33788F80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1847088" cy="80467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Three blue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A4399-5F19-9340-994A-6B46B7BA6D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79902" y="195507"/>
            <a:ext cx="1814512" cy="771525"/>
          </a:xfrm>
          <a:prstGeom prst="rect">
            <a:avLst/>
          </a:prstGeom>
        </p:spPr>
        <p:txBody>
          <a:bodyPr lIns="0" tIns="0"/>
          <a:lstStyle>
            <a:lvl1pPr>
              <a:defRPr sz="1800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539A78E-7A40-E848-87D2-AC16CC3B5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8891" y="188912"/>
            <a:ext cx="1814512" cy="771525"/>
          </a:xfrm>
          <a:prstGeom prst="rect">
            <a:avLst/>
          </a:prstGeom>
        </p:spPr>
        <p:txBody>
          <a:bodyPr lIns="0" tIns="0"/>
          <a:lstStyle>
            <a:lvl1pPr>
              <a:defRPr sz="1800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189A3B7-CBB1-8C46-BAB3-7CC9920EB9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04891" y="188913"/>
            <a:ext cx="1814512" cy="771525"/>
          </a:xfrm>
          <a:prstGeom prst="rect">
            <a:avLst/>
          </a:prstGeom>
        </p:spPr>
        <p:txBody>
          <a:bodyPr lIns="0" tIns="0"/>
          <a:lstStyle>
            <a:lvl1pPr>
              <a:defRPr sz="1800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2795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Q Network 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528F03E-3DFA-6C4F-83FA-2DFF0B7E5E93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Promote education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and prepare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47D67CB-0978-694E-9335-6F6372C91308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Accelerate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quantum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6BFDB1-AC0B-5F45-A2E2-8F99531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3998298-E618-E447-9255-D3BD52C08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7515" y="1431184"/>
            <a:ext cx="1362971" cy="13203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220107-6391-0842-A574-A9386FEE4C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446" y="1422304"/>
            <a:ext cx="1389108" cy="1347013"/>
          </a:xfrm>
          <a:prstGeom prst="rect">
            <a:avLst/>
          </a:prstGeom>
        </p:spPr>
      </p:pic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F6A5C675-1C21-A746-8A31-E83293A4A3B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Develop commercial applications</a:t>
            </a:r>
          </a:p>
        </p:txBody>
      </p:sp>
      <p:pic>
        <p:nvPicPr>
          <p:cNvPr id="26" name="Picture 25" descr="A picture containing object&#10;&#10;Description automatically generated">
            <a:extLst>
              <a:ext uri="{FF2B5EF4-FFF2-40B4-BE49-F238E27FC236}">
                <a16:creationId xmlns:a16="http://schemas.microsoft.com/office/drawing/2014/main" id="{6611B913-81E3-9740-BE52-B0DE055D92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81069" y="1448939"/>
            <a:ext cx="1267863" cy="1267863"/>
          </a:xfrm>
          <a:prstGeom prst="rect">
            <a:avLst/>
          </a:prstGeom>
        </p:spPr>
      </p:pic>
      <p:sp>
        <p:nvSpPr>
          <p:cNvPr id="11" name="Title 812">
            <a:extLst>
              <a:ext uri="{FF2B5EF4-FFF2-40B4-BE49-F238E27FC236}">
                <a16:creationId xmlns:a16="http://schemas.microsoft.com/office/drawing/2014/main" id="{CEBDB25D-8A7C-E14D-A884-8FC1E8681E3B}"/>
              </a:ext>
            </a:extLst>
          </p:cNvPr>
          <p:cNvSpPr txBox="1">
            <a:spLocks/>
          </p:cNvSpPr>
          <p:nvPr userDrawn="1"/>
        </p:nvSpPr>
        <p:spPr>
          <a:xfrm>
            <a:off x="210312" y="167423"/>
            <a:ext cx="1921679" cy="1059619"/>
          </a:xfrm>
          <a:prstGeom prst="rect">
            <a:avLst/>
          </a:prstGeom>
        </p:spPr>
        <p:txBody>
          <a:bodyPr lIns="0" t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Q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E7B2710-5724-E24B-9787-F4BD0A5E8350}"/>
              </a:ext>
            </a:extLst>
          </p:cNvPr>
          <p:cNvSpPr txBox="1">
            <a:spLocks/>
          </p:cNvSpPr>
          <p:nvPr userDrawn="1"/>
        </p:nvSpPr>
        <p:spPr>
          <a:xfrm>
            <a:off x="7632291" y="0"/>
            <a:ext cx="1526458" cy="5143500"/>
          </a:xfrm>
          <a:prstGeom prst="rect">
            <a:avLst/>
          </a:prstGeom>
          <a:solidFill>
            <a:srgbClr val="448EF9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Academic Partners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8A1CDF4-6936-084D-A2C4-C583C11EDE13}"/>
              </a:ext>
            </a:extLst>
          </p:cNvPr>
          <p:cNvSpPr txBox="1">
            <a:spLocks/>
          </p:cNvSpPr>
          <p:nvPr userDrawn="1"/>
        </p:nvSpPr>
        <p:spPr>
          <a:xfrm>
            <a:off x="1526459" y="0"/>
            <a:ext cx="1526458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Industry Partners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B36BFFD-768D-C84F-8E91-0B2704D28074}"/>
              </a:ext>
            </a:extLst>
          </p:cNvPr>
          <p:cNvSpPr txBox="1">
            <a:spLocks/>
          </p:cNvSpPr>
          <p:nvPr userDrawn="1"/>
        </p:nvSpPr>
        <p:spPr>
          <a:xfrm>
            <a:off x="3052917" y="0"/>
            <a:ext cx="1526458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Hubs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6BFDB1-AC0B-5F45-A2E2-8F995313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BAA190F-A232-4143-BEB7-F0816A1A00B8}"/>
              </a:ext>
            </a:extLst>
          </p:cNvPr>
          <p:cNvSpPr txBox="1">
            <a:spLocks/>
          </p:cNvSpPr>
          <p:nvPr userDrawn="1"/>
        </p:nvSpPr>
        <p:spPr>
          <a:xfrm>
            <a:off x="4579375" y="0"/>
            <a:ext cx="1526458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Members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A8EB9F-E7EB-7444-9619-A5A6383B7CFE}"/>
              </a:ext>
            </a:extLst>
          </p:cNvPr>
          <p:cNvSpPr txBox="1">
            <a:spLocks/>
          </p:cNvSpPr>
          <p:nvPr userDrawn="1"/>
        </p:nvSpPr>
        <p:spPr>
          <a:xfrm>
            <a:off x="6105833" y="0"/>
            <a:ext cx="1526458" cy="5143500"/>
          </a:xfrm>
          <a:prstGeom prst="rect">
            <a:avLst/>
          </a:prstGeom>
          <a:solidFill>
            <a:srgbClr val="1167FB"/>
          </a:solidFill>
        </p:spPr>
        <p:txBody>
          <a:bodyPr vert="horz" lIns="91440" tIns="182880" rIns="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Startups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0" name="Title 812">
            <a:extLst>
              <a:ext uri="{FF2B5EF4-FFF2-40B4-BE49-F238E27FC236}">
                <a16:creationId xmlns:a16="http://schemas.microsoft.com/office/drawing/2014/main" id="{B4D98318-9176-9749-BC5C-2095F20618C7}"/>
              </a:ext>
            </a:extLst>
          </p:cNvPr>
          <p:cNvSpPr txBox="1">
            <a:spLocks/>
          </p:cNvSpPr>
          <p:nvPr userDrawn="1"/>
        </p:nvSpPr>
        <p:spPr>
          <a:xfrm>
            <a:off x="210312" y="201168"/>
            <a:ext cx="1921679" cy="1059619"/>
          </a:xfrm>
          <a:prstGeom prst="rect">
            <a:avLst/>
          </a:prstGeom>
        </p:spPr>
        <p:txBody>
          <a:bodyPr lIns="0" t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IBM Q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6474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D89C728-7728-BE43-9530-D6BB74B6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Possible applications for quantum computing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92E95B4-BC1F-F344-8C8D-02B2B1A708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3F19F59-6A14-F544-AEA8-29439D519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D3C5F9B-F99A-4F4B-97FA-4B290281DC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456" y="2663686"/>
            <a:ext cx="2560320" cy="18122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</a:rPr>
              <a:t>Chemistry</a:t>
            </a:r>
          </a:p>
          <a:p>
            <a:r>
              <a:rPr lang="en-US" sz="1100" dirty="0">
                <a:solidFill>
                  <a:schemeClr val="bg1"/>
                </a:solidFill>
              </a:rPr>
              <a:t>Material design, oil and gas, drug discovery 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8B085D7-ABE8-E247-B45A-874242DF4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87268" y="2663686"/>
            <a:ext cx="2560320" cy="18122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</a:rPr>
              <a:t>Artificial Intelligence</a:t>
            </a:r>
          </a:p>
          <a:p>
            <a:pPr lvl="0">
              <a:buClr>
                <a:srgbClr val="000000"/>
              </a:buClr>
            </a:pPr>
            <a:r>
              <a:rPr lang="en-US" sz="1100" dirty="0">
                <a:solidFill>
                  <a:schemeClr val="bg1"/>
                </a:solidFill>
              </a:rPr>
              <a:t>Classification, machine learning, linear algebra</a:t>
            </a:r>
          </a:p>
          <a:p>
            <a:pPr>
              <a:buClr>
                <a:srgbClr val="000000"/>
              </a:buClr>
            </a:pPr>
            <a:r>
              <a:rPr lang="en-US" sz="110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D689E42-D004-3E45-8235-121E0E7CE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5080" y="2663686"/>
            <a:ext cx="2560320" cy="18122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</a:rPr>
              <a:t>Financial Services</a:t>
            </a:r>
          </a:p>
          <a:p>
            <a:pPr lvl="0">
              <a:buClr>
                <a:srgbClr val="000000"/>
              </a:buClr>
            </a:pPr>
            <a:r>
              <a:rPr lang="en-US" sz="1100" dirty="0">
                <a:solidFill>
                  <a:schemeClr val="bg1"/>
                </a:solidFill>
              </a:rPr>
              <a:t>Asset pricing, risk analysis, rare event simulation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671D58-4CE5-2244-8B55-C5FD9FC7CCD7}"/>
              </a:ext>
            </a:extLst>
          </p:cNvPr>
          <p:cNvGrpSpPr/>
          <p:nvPr userDrawn="1"/>
        </p:nvGrpSpPr>
        <p:grpSpPr>
          <a:xfrm>
            <a:off x="3283226" y="1289050"/>
            <a:ext cx="1152939" cy="1152939"/>
            <a:chOff x="3283226" y="1289050"/>
            <a:chExt cx="1152939" cy="115293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D07CFC-747D-A946-A893-B073A7A408E2}"/>
                </a:ext>
              </a:extLst>
            </p:cNvPr>
            <p:cNvSpPr/>
            <p:nvPr/>
          </p:nvSpPr>
          <p:spPr bwMode="auto">
            <a:xfrm>
              <a:off x="3283226" y="1289050"/>
              <a:ext cx="1152939" cy="115293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9FCEE2-36AC-E04F-AEE3-7FD30CCA1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984" y="1535866"/>
              <a:ext cx="698284" cy="64009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39A4A7-F9DE-684C-BB56-31498D5F5AB8}"/>
              </a:ext>
            </a:extLst>
          </p:cNvPr>
          <p:cNvGrpSpPr/>
          <p:nvPr userDrawn="1"/>
        </p:nvGrpSpPr>
        <p:grpSpPr>
          <a:xfrm>
            <a:off x="228600" y="1289050"/>
            <a:ext cx="1152939" cy="1152939"/>
            <a:chOff x="228600" y="1289050"/>
            <a:chExt cx="1152939" cy="115293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5B231D8-4FC3-574B-A5C2-6ED7CE79FFEB}"/>
                </a:ext>
              </a:extLst>
            </p:cNvPr>
            <p:cNvSpPr/>
            <p:nvPr/>
          </p:nvSpPr>
          <p:spPr bwMode="auto">
            <a:xfrm>
              <a:off x="228600" y="1289050"/>
              <a:ext cx="1152939" cy="115293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D7592B-9A95-194D-8398-0B4A58ADD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265" y="1539901"/>
              <a:ext cx="484920" cy="64009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3AFBBA-B5D7-4844-95CD-02BEFF631B3D}"/>
              </a:ext>
            </a:extLst>
          </p:cNvPr>
          <p:cNvGrpSpPr/>
          <p:nvPr userDrawn="1"/>
        </p:nvGrpSpPr>
        <p:grpSpPr>
          <a:xfrm>
            <a:off x="6364357" y="1289050"/>
            <a:ext cx="1152939" cy="1152939"/>
            <a:chOff x="6364357" y="1289050"/>
            <a:chExt cx="1152939" cy="115293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4A0B41-ECF8-0E4F-8804-6C2DED033550}"/>
                </a:ext>
              </a:extLst>
            </p:cNvPr>
            <p:cNvSpPr/>
            <p:nvPr/>
          </p:nvSpPr>
          <p:spPr bwMode="auto">
            <a:xfrm>
              <a:off x="6364357" y="1289050"/>
              <a:ext cx="1152939" cy="1152939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1C87D16-1AFE-944C-9771-771F58CE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581" y="1561611"/>
              <a:ext cx="640094" cy="64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5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Q Network Off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D8533545-FF20-5243-902C-36DFEC88313E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Business Framework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and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ooter Placeholder 6">
            <a:extLst>
              <a:ext uri="{FF2B5EF4-FFF2-40B4-BE49-F238E27FC236}">
                <a16:creationId xmlns:a16="http://schemas.microsoft.com/office/drawing/2014/main" id="{281303A6-202C-FC49-AE40-0584D503D25C}"/>
              </a:ext>
            </a:extLst>
          </p:cNvPr>
          <p:cNvSpPr txBox="1">
            <a:spLocks/>
          </p:cNvSpPr>
          <p:nvPr userDrawn="1"/>
        </p:nvSpPr>
        <p:spPr>
          <a:xfrm>
            <a:off x="228666" y="478559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2019 IBM Corporation          #IBMQ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6A65766-6995-3047-93A0-D0F390089D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4148" y="1320861"/>
            <a:ext cx="1413704" cy="1231290"/>
          </a:xfrm>
          <a:prstGeom prst="rect">
            <a:avLst/>
          </a:prstGeom>
        </p:spPr>
      </p:pic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B0001C53-46C3-BA4B-BA3C-E63FE22688DC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Technology and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Enablement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0AB1A35-8609-F140-8193-71C0B1E708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4434" y="1302044"/>
            <a:ext cx="1238109" cy="1323496"/>
          </a:xfrm>
          <a:prstGeom prst="rect">
            <a:avLst/>
          </a:prstGeom>
        </p:spPr>
      </p:pic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718AFC96-45CC-3A42-BFC3-121D10D0CAF3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Support and Collaboration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A3D439D-8862-314E-BEBB-B74DF69D1C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5684" y="1377615"/>
            <a:ext cx="1338633" cy="1122725"/>
          </a:xfrm>
          <a:prstGeom prst="rect">
            <a:avLst/>
          </a:prstGeom>
        </p:spPr>
      </p:pic>
      <p:sp>
        <p:nvSpPr>
          <p:cNvPr id="11" name="Title 812">
            <a:extLst>
              <a:ext uri="{FF2B5EF4-FFF2-40B4-BE49-F238E27FC236}">
                <a16:creationId xmlns:a16="http://schemas.microsoft.com/office/drawing/2014/main" id="{54218355-4CC7-4143-B65B-2B288B7FD8F4}"/>
              </a:ext>
            </a:extLst>
          </p:cNvPr>
          <p:cNvSpPr txBox="1">
            <a:spLocks/>
          </p:cNvSpPr>
          <p:nvPr userDrawn="1"/>
        </p:nvSpPr>
        <p:spPr>
          <a:xfrm>
            <a:off x="210312" y="167423"/>
            <a:ext cx="1921679" cy="1059619"/>
          </a:xfrm>
          <a:prstGeom prst="rect">
            <a:avLst/>
          </a:prstGeom>
        </p:spPr>
        <p:txBody>
          <a:bodyPr lIns="0" r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IBM Q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2982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your quantum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0BCC3BC6-0020-9D4F-983F-6C61D0EEF303}"/>
              </a:ext>
            </a:extLst>
          </p:cNvPr>
          <p:cNvSpPr txBox="1">
            <a:spLocks/>
          </p:cNvSpPr>
          <p:nvPr userDrawn="1"/>
        </p:nvSpPr>
        <p:spPr>
          <a:xfrm>
            <a:off x="6858000" y="984068"/>
            <a:ext cx="2286000" cy="4159431"/>
          </a:xfrm>
          <a:prstGeom prst="rect">
            <a:avLst/>
          </a:prstGeom>
          <a:solidFill>
            <a:srgbClr val="1167FB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IBM Q Network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Collaborate, research, and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explore quantum computing applications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883DBB8-0B3B-6246-9D80-D4B8FF94350F}"/>
              </a:ext>
            </a:extLst>
          </p:cNvPr>
          <p:cNvSpPr txBox="1">
            <a:spLocks/>
          </p:cNvSpPr>
          <p:nvPr userDrawn="1"/>
        </p:nvSpPr>
        <p:spPr>
          <a:xfrm>
            <a:off x="0" y="984068"/>
            <a:ext cx="2286000" cy="4159431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82880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ヒラギノ角ゴ Pro W3" charset="0"/>
                <a:cs typeface="Arial" charset="0"/>
              </a:rPr>
              <a:t>IBM Q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Discover quantum computing with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IBM Q, IBM’s </a:t>
            </a:r>
            <a:r>
              <a:rPr kumimoji="0" lang="en-US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quantum computing</a:t>
            </a:r>
            <a:r>
              <a:rPr kumimoji="0" lang="en-US" sz="1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initiative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B2D9682-C59F-4E44-BE64-9FD252CDC0FF}"/>
              </a:ext>
            </a:extLst>
          </p:cNvPr>
          <p:cNvSpPr txBox="1">
            <a:spLocks/>
          </p:cNvSpPr>
          <p:nvPr userDrawn="1"/>
        </p:nvSpPr>
        <p:spPr>
          <a:xfrm>
            <a:off x="4572000" y="984068"/>
            <a:ext cx="2286000" cy="4159431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ヒラギノ角ゴ Pro W3" charset="0"/>
                <a:cs typeface="Arial" charset="0"/>
              </a:rPr>
              <a:t>Qiskit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Learn about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and start using Qiskit software development framework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20B4D54-3A0B-3247-8FE4-7908BE2E33D0}"/>
              </a:ext>
            </a:extLst>
          </p:cNvPr>
          <p:cNvSpPr txBox="1">
            <a:spLocks/>
          </p:cNvSpPr>
          <p:nvPr userDrawn="1"/>
        </p:nvSpPr>
        <p:spPr>
          <a:xfrm>
            <a:off x="2286000" y="984068"/>
            <a:ext cx="2286000" cy="4159431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ヒラギノ角ゴ Pro W3" charset="0"/>
                <a:cs typeface="Arial" charset="0"/>
              </a:rPr>
              <a:t>IBM Q Experience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Explore IBM’s quantum cloud services platform, start using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  <a:t>real quantum computing systems today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ヒラギノ角ゴ Pro W3" charset="0"/>
                <a:cs typeface="Arial" charset="0"/>
              </a:rPr>
            </a:br>
            <a:endParaRPr kumimoji="0" lang="en-US" sz="1200" b="0" i="0" u="sng" strike="noStrike" kern="120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ヒラギノ角ゴ Pro W3" charset="0"/>
              <a:cs typeface="Arial" charset="0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A636A8-8ACD-684D-8D73-B89B37698651}"/>
              </a:ext>
            </a:extLst>
          </p:cNvPr>
          <p:cNvSpPr txBox="1">
            <a:spLocks/>
          </p:cNvSpPr>
          <p:nvPr userDrawn="1"/>
        </p:nvSpPr>
        <p:spPr>
          <a:xfrm>
            <a:off x="210312" y="201168"/>
            <a:ext cx="7255167" cy="525453"/>
          </a:xfrm>
          <a:prstGeom prst="rect">
            <a:avLst/>
          </a:prstGeom>
        </p:spPr>
        <p:txBody>
          <a:bodyPr lIns="0" t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2600" dirty="0">
                <a:solidFill>
                  <a:srgbClr val="FFFFFF"/>
                </a:solidFill>
                <a:latin typeface="+mj-lt"/>
              </a:rPr>
              <a:t>Start your quantum journey today with IBM Q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273EA72-D089-FF4C-A840-6F27442215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8C41731-7A10-4A4E-9BFF-37622FAC1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55213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Thank you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9456" y="1261872"/>
            <a:ext cx="4123944" cy="323392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firstlastname@us.ibm.com</a:t>
            </a:r>
            <a:endParaRPr lang="en-US" dirty="0"/>
          </a:p>
          <a:p>
            <a:r>
              <a:rPr lang="en-US" dirty="0"/>
              <a:t>+1-555-555-5555</a:t>
            </a:r>
          </a:p>
          <a:p>
            <a:r>
              <a:rPr lang="en-US" dirty="0" err="1"/>
              <a:t>ibm.com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7D735E-312F-324E-B2CD-49F5A3317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5562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14D36A8-C89B-2A46-BC68-5F5D8BC2AA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3349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12" y="201168"/>
            <a:ext cx="4142164" cy="4294632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>
                <a:latin typeface="+mj-lt"/>
                <a:ea typeface=""/>
                <a:cs typeface=""/>
              </a:rPr>
              <a:t>A note on font</a:t>
            </a:r>
            <a:br>
              <a:rPr lang="en-US" dirty="0">
                <a:latin typeface="IBM Plex Sans" panose="020B0503050000000000" pitchFamily="34" charset="77"/>
                <a:ea typeface=""/>
                <a:cs typeface=""/>
              </a:rPr>
            </a:br>
            <a:r>
              <a:rPr lang="en-US" dirty="0">
                <a:latin typeface="IBM Plex Sans" panose="020B0503050000000000" pitchFamily="34" charset="77"/>
                <a:ea typeface=""/>
                <a:cs typeface=""/>
              </a:rPr>
              <a:t>—</a:t>
            </a:r>
            <a:br>
              <a:rPr lang="en-US" dirty="0">
                <a:latin typeface="IBM Plex Sans" panose="020B0503050000000000" pitchFamily="34" charset="77"/>
                <a:ea typeface=""/>
                <a:cs typeface=""/>
              </a:rPr>
            </a:br>
            <a:r>
              <a:rPr lang="en-US" sz="1600" dirty="0">
                <a:latin typeface="IBM Plex Sans" panose="020B0503050000000000" pitchFamily="34" charset="77"/>
                <a:ea typeface=""/>
                <a:cs typeface=""/>
              </a:rPr>
              <a:t>IBM Plex variant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r>
              <a:rPr lang="en-US" sz="1200" b="1" dirty="0"/>
              <a:t>Click </a:t>
            </a:r>
            <a:r>
              <a:rPr lang="en-US" sz="1200" b="1" dirty="0">
                <a:solidFill>
                  <a:schemeClr val="accent4"/>
                </a:solidFill>
                <a:hlinkClick r:id="rId2"/>
              </a:rPr>
              <a:t>here</a:t>
            </a:r>
            <a:r>
              <a:rPr lang="en-US" sz="1200" b="1" dirty="0"/>
              <a:t> to download IBM </a:t>
            </a:r>
            <a:r>
              <a:rPr lang="en-US" sz="1200" b="1" dirty="0" err="1"/>
              <a:t>Plex</a:t>
            </a:r>
            <a:endParaRPr lang="is-IS" sz="1200" b="1" dirty="0"/>
          </a:p>
          <a:p>
            <a:r>
              <a:rPr lang="en-US" sz="1200" dirty="0"/>
              <a:t>A note about the type: </a:t>
            </a:r>
          </a:p>
          <a:p>
            <a:r>
              <a:rPr lang="en-US" sz="1200" dirty="0"/>
              <a:t>If you plan to share the presentation with outside parties on an Apple OSX or </a:t>
            </a:r>
            <a:r>
              <a:rPr lang="en-US" sz="1200" dirty="0" err="1"/>
              <a:t>IoS</a:t>
            </a:r>
            <a:r>
              <a:rPr lang="en-US" sz="1200" dirty="0"/>
              <a:t> device, please consider using the Arial variant instead of the IBM </a:t>
            </a:r>
            <a:r>
              <a:rPr lang="en-US" sz="1200" dirty="0" err="1"/>
              <a:t>Plex</a:t>
            </a:r>
            <a:r>
              <a:rPr lang="en-US" sz="1200" dirty="0"/>
              <a:t> variant. </a:t>
            </a:r>
          </a:p>
          <a:p>
            <a:r>
              <a:rPr lang="en-US" sz="1200" dirty="0"/>
              <a:t>Embedded IBM </a:t>
            </a:r>
            <a:r>
              <a:rPr lang="en-US" sz="1200" dirty="0" err="1"/>
              <a:t>Plex</a:t>
            </a:r>
            <a:r>
              <a:rPr lang="en-US" sz="1200" dirty="0"/>
              <a:t> fonts received by a non-IBM-owned Apple OSX or </a:t>
            </a:r>
            <a:r>
              <a:rPr lang="en-US" sz="1200" dirty="0" err="1"/>
              <a:t>IoS</a:t>
            </a:r>
            <a:r>
              <a:rPr lang="en-US" sz="1200" dirty="0"/>
              <a:t> device will be replaced by the system default font (this is not a problem with non-IBM owned Windows devices).</a:t>
            </a:r>
          </a:p>
          <a:p>
            <a:r>
              <a:rPr lang="en-US" sz="1200" dirty="0"/>
              <a:t>The IBM </a:t>
            </a:r>
            <a:r>
              <a:rPr lang="en-US" sz="1200" dirty="0" err="1"/>
              <a:t>Plex</a:t>
            </a:r>
            <a:r>
              <a:rPr lang="en-US" sz="1200" dirty="0"/>
              <a:t> font can be replaced with Arial by using the ‘Format &gt; Replace Fonts’ command. Ensure that all IBM </a:t>
            </a:r>
            <a:r>
              <a:rPr lang="en-US" sz="1200" dirty="0" err="1"/>
              <a:t>Plex</a:t>
            </a:r>
            <a:r>
              <a:rPr lang="en-US" sz="1200" dirty="0"/>
              <a:t> font variations are replaced, and double-check your document as some elements do not replace automatically. </a:t>
            </a:r>
          </a:p>
          <a:p>
            <a:r>
              <a:rPr lang="en-US" sz="1200" dirty="0"/>
              <a:t>A PDF of the presentation can be created by using Export or Save As. Note that all animations will be lost, and the presentation will no longer be editable.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852EFD7-39E2-2D4E-9BD2-BD01997585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1168" y="4787900"/>
            <a:ext cx="4114734" cy="166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IBM Corporation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7116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Think 2019 / DOC ID / Month XX, 2019 / © 2019 IBM Corporation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51"/>
            <a:ext cx="521589" cy="2114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331" y="53645"/>
            <a:ext cx="1599820" cy="5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6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5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Think 2019 / DOC ID / Month XX,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4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60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9" Type="http://schemas.openxmlformats.org/officeDocument/2006/relationships/theme" Target="../theme/theme5.xml"/><Relationship Id="rId21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slideLayout" Target="../slideLayouts/slideLayout128.xml"/><Relationship Id="rId38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7.xml"/><Relationship Id="rId37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36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Relationship Id="rId35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26" r:id="rId2"/>
    <p:sldLayoutId id="2147484332" r:id="rId3"/>
    <p:sldLayoutId id="2147484327" r:id="rId4"/>
    <p:sldLayoutId id="2147484287" r:id="rId5"/>
    <p:sldLayoutId id="2147483830" r:id="rId6"/>
    <p:sldLayoutId id="2147484326" r:id="rId7"/>
    <p:sldLayoutId id="2147483828" r:id="rId8"/>
    <p:sldLayoutId id="2147484323" r:id="rId9"/>
    <p:sldLayoutId id="2147484282" r:id="rId10"/>
    <p:sldLayoutId id="2147484320" r:id="rId11"/>
    <p:sldLayoutId id="2147483831" r:id="rId12"/>
    <p:sldLayoutId id="2147484321" r:id="rId13"/>
    <p:sldLayoutId id="2147484319" r:id="rId14"/>
    <p:sldLayoutId id="2147483846" r:id="rId15"/>
    <p:sldLayoutId id="2147484333" r:id="rId16"/>
    <p:sldLayoutId id="2147483848" r:id="rId17"/>
    <p:sldLayoutId id="2147484324" r:id="rId18"/>
    <p:sldLayoutId id="2147484325" r:id="rId19"/>
    <p:sldLayoutId id="2147484322" r:id="rId20"/>
    <p:sldLayoutId id="2147484318" r:id="rId21"/>
    <p:sldLayoutId id="2147483857" r:id="rId22"/>
    <p:sldLayoutId id="214748383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89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28">
          <p15:clr>
            <a:srgbClr val="F26B43"/>
          </p15:clr>
        </p15:guide>
        <p15:guide id="2" orient="horz" pos="2159">
          <p15:clr>
            <a:srgbClr val="F26B43"/>
          </p15:clr>
        </p15:guide>
        <p15:guide id="3" orient="horz" pos="1621">
          <p15:clr>
            <a:srgbClr val="F26B43"/>
          </p15:clr>
        </p15:guide>
        <p15:guide id="5" orient="horz" pos="1084">
          <p15:clr>
            <a:srgbClr val="F26B43"/>
          </p15:clr>
        </p15:guide>
        <p15:guide id="7" orient="horz" pos="2696">
          <p15:clr>
            <a:srgbClr val="F26B43"/>
          </p15:clr>
        </p15:guide>
        <p15:guide id="8" orient="horz" pos="3235">
          <p15:clr>
            <a:srgbClr val="F26B43"/>
          </p15:clr>
        </p15:guide>
        <p15:guide id="9" orient="horz" pos="3772">
          <p15:clr>
            <a:srgbClr val="F26B43"/>
          </p15:clr>
        </p15:guide>
        <p15:guide id="11" pos="3840">
          <p15:clr>
            <a:srgbClr val="F26B43"/>
          </p15:clr>
        </p15:guide>
        <p15:guide id="13" pos="3648">
          <p15:clr>
            <a:srgbClr val="F26B43"/>
          </p15:clr>
        </p15:guide>
        <p15:guide id="15" pos="2112">
          <p15:clr>
            <a:srgbClr val="F26B43"/>
          </p15:clr>
        </p15:guide>
        <p15:guide id="17" pos="1920">
          <p15:clr>
            <a:srgbClr val="F26B43"/>
          </p15:clr>
        </p15:guide>
        <p15:guide id="20" pos="4032">
          <p15:clr>
            <a:srgbClr val="F26B43"/>
          </p15:clr>
        </p15:guide>
        <p15:guide id="22" pos="5760">
          <p15:clr>
            <a:srgbClr val="F26B43"/>
          </p15:clr>
        </p15:guide>
        <p15:guide id="24" pos="192">
          <p15:clr>
            <a:srgbClr val="F26B43"/>
          </p15:clr>
        </p15:guide>
        <p15:guide id="26" pos="7488">
          <p15:clr>
            <a:srgbClr val="F26B43"/>
          </p15:clr>
        </p15:guide>
        <p15:guide id="27" orient="horz" pos="189">
          <p15:clr>
            <a:srgbClr val="F26B43"/>
          </p15:clr>
        </p15:guide>
        <p15:guide id="31" pos="5568">
          <p15:clr>
            <a:srgbClr val="F26B43"/>
          </p15:clr>
        </p15:guide>
        <p15:guide id="32" pos="5952">
          <p15:clr>
            <a:srgbClr val="F26B43"/>
          </p15:clr>
        </p15:guide>
        <p15:guide id="34" orient="horz" pos="4112">
          <p15:clr>
            <a:srgbClr val="F26B43"/>
          </p15:clr>
        </p15:guide>
        <p15:guide id="35" orient="horz" pos="5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85783"/>
            <a:fld id="{D0BE6F14-FF48-0F4F-A8AA-2E3F25371E4A}" type="slidenum">
              <a:rPr lang="en-US" smtClean="0">
                <a:solidFill>
                  <a:srgbClr val="FFFFFF"/>
                </a:solidFill>
              </a:rPr>
              <a:pPr defTabSz="68578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85783"/>
            <a:r>
              <a:rPr lang="en-US">
                <a:solidFill>
                  <a:srgbClr val="FFFFFF"/>
                </a:solidFill>
              </a:rPr>
              <a:t>Think 2019 / IBM Q Network Booth Presentation / Feb 12, 2019 / © 2019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359" r:id="rId13"/>
    <p:sldLayoutId id="2147484360" r:id="rId14"/>
    <p:sldLayoutId id="2147484361" r:id="rId15"/>
    <p:sldLayoutId id="2147484362" r:id="rId16"/>
    <p:sldLayoutId id="2147484363" r:id="rId17"/>
    <p:sldLayoutId id="2147484364" r:id="rId18"/>
    <p:sldLayoutId id="2147484365" r:id="rId19"/>
    <p:sldLayoutId id="2147484366" r:id="rId20"/>
    <p:sldLayoutId id="2147484367" r:id="rId21"/>
    <p:sldLayoutId id="2147484368" r:id="rId22"/>
    <p:sldLayoutId id="2147484369" r:id="rId23"/>
    <p:sldLayoutId id="2147484370" r:id="rId24"/>
    <p:sldLayoutId id="2147484371" r:id="rId25"/>
    <p:sldLayoutId id="2147484372" r:id="rId26"/>
    <p:sldLayoutId id="2147484373" r:id="rId27"/>
    <p:sldLayoutId id="2147484374" r:id="rId28"/>
    <p:sldLayoutId id="2147484375" r:id="rId29"/>
    <p:sldLayoutId id="2147484376" r:id="rId30"/>
    <p:sldLayoutId id="2147484377" r:id="rId31"/>
    <p:sldLayoutId id="2147484378" r:id="rId32"/>
    <p:sldLayoutId id="2147484379" r:id="rId33"/>
    <p:sldLayoutId id="2147484380" r:id="rId34"/>
    <p:sldLayoutId id="2147484381" r:id="rId35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hf sldNum="0" hdr="0" ft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2019 IBM Corporation          #IBMQ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08790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  <p:sldLayoutId id="2147484400" r:id="rId18"/>
    <p:sldLayoutId id="2147484401" r:id="rId19"/>
    <p:sldLayoutId id="2147484402" r:id="rId20"/>
    <p:sldLayoutId id="2147484403" r:id="rId21"/>
    <p:sldLayoutId id="2147484404" r:id="rId22"/>
    <p:sldLayoutId id="2147484405" r:id="rId23"/>
    <p:sldLayoutId id="2147484406" r:id="rId24"/>
    <p:sldLayoutId id="2147484407" r:id="rId25"/>
    <p:sldLayoutId id="2147484408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3572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2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3" r:id="rId12"/>
    <p:sldLayoutId id="2147484554" r:id="rId13"/>
    <p:sldLayoutId id="2147484555" r:id="rId14"/>
    <p:sldLayoutId id="2147484556" r:id="rId15"/>
    <p:sldLayoutId id="2147484557" r:id="rId16"/>
    <p:sldLayoutId id="2147484558" r:id="rId17"/>
    <p:sldLayoutId id="2147484559" r:id="rId18"/>
    <p:sldLayoutId id="2147484560" r:id="rId19"/>
    <p:sldLayoutId id="2147484561" r:id="rId20"/>
    <p:sldLayoutId id="2147484562" r:id="rId21"/>
    <p:sldLayoutId id="2147484563" r:id="rId22"/>
    <p:sldLayoutId id="2147484564" r:id="rId23"/>
    <p:sldLayoutId id="2147484565" r:id="rId24"/>
    <p:sldLayoutId id="2147484566" r:id="rId25"/>
    <p:sldLayoutId id="2147484567" r:id="rId26"/>
    <p:sldLayoutId id="2147484568" r:id="rId27"/>
    <p:sldLayoutId id="2147484569" r:id="rId28"/>
    <p:sldLayoutId id="2147484570" r:id="rId29"/>
    <p:sldLayoutId id="2147484571" r:id="rId30"/>
    <p:sldLayoutId id="2147484572" r:id="rId31"/>
    <p:sldLayoutId id="2147484573" r:id="rId32"/>
    <p:sldLayoutId id="2147484574" r:id="rId33"/>
    <p:sldLayoutId id="2147484575" r:id="rId34"/>
    <p:sldLayoutId id="2147484576" r:id="rId35"/>
    <p:sldLayoutId id="2147484577" r:id="rId36"/>
    <p:sldLayoutId id="2147484578" r:id="rId37"/>
    <p:sldLayoutId id="2147484579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bm.com/quantum-computing" TargetMode="External"/><Relationship Id="rId7" Type="http://schemas.openxmlformats.org/officeDocument/2006/relationships/hyperlink" Target="https://www.nature.com/articles/s41586-019-1040-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pdf/1809.03452.pdf" TargetMode="External"/><Relationship Id="rId5" Type="http://schemas.openxmlformats.org/officeDocument/2006/relationships/hyperlink" Target="https://newsroom.ibm.com/2019-03-04-IBM-Achieves-Highest-Quantum-Volume-to-Date-Establishes-Roadmap-for-Reaching-Quantum-Advantage" TargetMode="External"/><Relationship Id="rId4" Type="http://schemas.openxmlformats.org/officeDocument/2006/relationships/hyperlink" Target="https://qiskit.org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0043" TargetMode="External"/><Relationship Id="rId13" Type="http://schemas.openxmlformats.org/officeDocument/2006/relationships/hyperlink" Target="https://github.com/Qiskit/qiskit-tutorials/blob/master/qiskit/finance/index.ipynb" TargetMode="External"/><Relationship Id="rId3" Type="http://schemas.openxmlformats.org/officeDocument/2006/relationships/hyperlink" Target="https://www.nature.com/articles/nature23879" TargetMode="External"/><Relationship Id="rId7" Type="http://schemas.openxmlformats.org/officeDocument/2006/relationships/hyperlink" Target="https://www.nature.com/articles/s41534-019-0130-6" TargetMode="External"/><Relationship Id="rId12" Type="http://schemas.openxmlformats.org/officeDocument/2006/relationships/hyperlink" Target="https://arxiv.org/abs/1907.0476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906.10467" TargetMode="External"/><Relationship Id="rId11" Type="http://schemas.openxmlformats.org/officeDocument/2006/relationships/hyperlink" Target="https://arxiv.org/abs/1905.02666" TargetMode="External"/><Relationship Id="rId5" Type="http://schemas.openxmlformats.org/officeDocument/2006/relationships/hyperlink" Target="https://www.nature.com/articles/s41586-019-0980-2" TargetMode="External"/><Relationship Id="rId10" Type="http://schemas.openxmlformats.org/officeDocument/2006/relationships/hyperlink" Target="https://arxiv.org/abs/1907.03044" TargetMode="External"/><Relationship Id="rId4" Type="http://schemas.openxmlformats.org/officeDocument/2006/relationships/hyperlink" Target="https://arxiv.org/abs/1906.10675" TargetMode="External"/><Relationship Id="rId9" Type="http://schemas.openxmlformats.org/officeDocument/2006/relationships/hyperlink" Target="https://arxiv.org/abs/1904.10246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-935.ibm.com/services/us/gbs/thoughtleadership/quantumleap/" TargetMode="External"/><Relationship Id="rId3" Type="http://schemas.openxmlformats.org/officeDocument/2006/relationships/hyperlink" Target="https://www.ibm.com/thought-leadership/institute-business-value/report/quantum-manufacturing" TargetMode="External"/><Relationship Id="rId7" Type="http://schemas.openxmlformats.org/officeDocument/2006/relationships/hyperlink" Target="http://ibm.biz/quantumsecurit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ibm.biz/quantumstrategy" TargetMode="External"/><Relationship Id="rId5" Type="http://schemas.openxmlformats.org/officeDocument/2006/relationships/hyperlink" Target="https://ibm.co/quantumeco" TargetMode="External"/><Relationship Id="rId4" Type="http://schemas.openxmlformats.org/officeDocument/2006/relationships/hyperlink" Target="https://www.ibm.com/downloads/cas/MBZYGRK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8685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0311" y="201168"/>
            <a:ext cx="4361689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3200" kern="0" dirty="0">
                <a:latin typeface="+mj-lt"/>
              </a:rPr>
              <a:t>Quantum Computing </a:t>
            </a:r>
            <a:br>
              <a:rPr lang="en-US" kern="0" dirty="0">
                <a:latin typeface="+mj-lt"/>
              </a:rPr>
            </a:br>
            <a:br>
              <a:rPr lang="en-US" kern="0" dirty="0"/>
            </a:br>
            <a:r>
              <a:rPr lang="en-US" kern="0" dirty="0"/>
              <a:t>—</a:t>
            </a:r>
            <a:br>
              <a:rPr lang="en-US" kern="0" dirty="0"/>
            </a:br>
            <a:r>
              <a:rPr lang="en-US" dirty="0"/>
              <a:t>Michele Grossi</a:t>
            </a:r>
          </a:p>
          <a:p>
            <a:r>
              <a:rPr lang="en-US" dirty="0"/>
              <a:t>IBMQ Ambassador</a:t>
            </a:r>
          </a:p>
          <a:p>
            <a:r>
              <a:rPr lang="en-US" dirty="0" err="1"/>
              <a:t>Qiskit</a:t>
            </a:r>
            <a:r>
              <a:rPr lang="en-US" dirty="0"/>
              <a:t> Advocate</a:t>
            </a:r>
          </a:p>
          <a:p>
            <a:pPr defTabSz="914400"/>
            <a:endParaRPr lang="en-US" b="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743" y="201168"/>
            <a:ext cx="521589" cy="211455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E40458-2A7F-EB42-881F-4204D47E40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2E041D-9220-A944-B35C-D0F298F8284F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CA00FF-4D36-F84C-A78E-5A64C6AC5CCE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1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1469805" cy="1613708"/>
          </a:xfrm>
        </p:spPr>
        <p:txBody>
          <a:bodyPr/>
          <a:lstStyle/>
          <a:p>
            <a:r>
              <a:rPr lang="en-US" b="1" dirty="0"/>
              <a:t>IBM Q quantum devices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80CAC8-ADFE-2B4E-AA3E-6D021FE5FD04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72CE16-1E8E-A744-9792-157C2E80E957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5480E3-B479-454F-878A-D0B932440202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3ECA8-41DE-BA43-AFDC-73EE13D826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183" y="1342574"/>
            <a:ext cx="3189852" cy="3281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009EE4-4190-724A-95AA-8A5E7724A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36" y="1342574"/>
            <a:ext cx="4562395" cy="32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3437861" cy="4294632"/>
          </a:xfrm>
        </p:spPr>
        <p:txBody>
          <a:bodyPr/>
          <a:lstStyle/>
          <a:p>
            <a:r>
              <a:rPr lang="en-US" b="1" dirty="0"/>
              <a:t>We are building the quantum computation centers of the </a:t>
            </a:r>
            <a:br>
              <a:rPr lang="en-US" b="1" dirty="0"/>
            </a:br>
            <a:r>
              <a:rPr lang="en-US" b="1" dirty="0"/>
              <a:t>future with the </a:t>
            </a:r>
            <a:br>
              <a:rPr lang="en-US" b="1" dirty="0"/>
            </a:br>
            <a:r>
              <a:rPr lang="en-US" b="1" dirty="0"/>
              <a:t>IBM Q System One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A0F00D-A0B0-1E40-8631-2275C9D655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E9B9AF-CF40-894D-B984-F654FBDEC4AB}"/>
              </a:ext>
            </a:extLst>
          </p:cNvPr>
          <p:cNvSpPr txBox="1"/>
          <p:nvPr/>
        </p:nvSpPr>
        <p:spPr>
          <a:xfrm>
            <a:off x="228666" y="2325221"/>
            <a:ext cx="3437861" cy="18158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+mn-cs"/>
              </a:rPr>
              <a:t>Designed by IBM scientists, systems engineers, and industrial designers, IBM Q System One has a sophisticated, modular, and compact design optimized for stability, reliability, and continuous commercial use.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DEFE05-F584-6747-BA9C-9DDE8EAFA97D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6F5212-7F6C-DA48-A181-642DCB4617B1}"/>
              </a:ext>
            </a:extLst>
          </p:cNvPr>
          <p:cNvSpPr/>
          <p:nvPr/>
        </p:nvSpPr>
        <p:spPr bwMode="auto">
          <a:xfrm>
            <a:off x="-457200" y="548640"/>
            <a:ext cx="365760" cy="365760"/>
          </a:xfrm>
          <a:prstGeom prst="ellipse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B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65CCD7-D960-044D-80B5-276260C0D394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52A481A-B504-3B44-86BC-C972915FA0A5}"/>
              </a:ext>
            </a:extLst>
          </p:cNvPr>
          <p:cNvSpPr txBox="1">
            <a:spLocks/>
          </p:cNvSpPr>
          <p:nvPr/>
        </p:nvSpPr>
        <p:spPr>
          <a:xfrm>
            <a:off x="7086600" y="4791456"/>
            <a:ext cx="1828732" cy="166687"/>
          </a:xfrm>
          <a:prstGeom prst="rect">
            <a:avLst/>
          </a:prstGeom>
        </p:spPr>
        <p:txBody>
          <a:bodyPr vert="horz" lIns="18288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2053917" cy="42946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Using and writing software for an IBM </a:t>
            </a:r>
            <a:r>
              <a:rPr lang="en-US" b="1" dirty="0"/>
              <a:t>Q</a:t>
            </a:r>
            <a:r>
              <a:rPr lang="en-US" b="1" dirty="0">
                <a:solidFill>
                  <a:schemeClr val="accent2"/>
                </a:solidFill>
              </a:rPr>
              <a:t> quantum computing system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852BB889-60DB-4A41-9857-D3BE083986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13171A"/>
              </a:clrFrom>
              <a:clrTo>
                <a:srgbClr val="13171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>
            <a:fillRect/>
          </a:stretch>
        </p:blipFill>
        <p:spPr>
          <a:xfrm>
            <a:off x="4502870" y="0"/>
            <a:ext cx="4572000" cy="5143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E23605-B98D-9945-8C79-75B5017914F1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0B3F2C-1407-D845-B726-1B20F8E468B3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666E60-B1B7-EE42-90DC-84DBFE3802E5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AB5D3F-BD21-334A-A8BB-1B68EF1786D4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3E2913-A3E5-C24A-B70E-66C7DF71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" y="0"/>
            <a:ext cx="9144672" cy="514349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© 2019 IBM Corporation          #IBMQ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83F871C-D30A-DD49-A4F7-96FAA18D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2" y="2009869"/>
            <a:ext cx="4343398" cy="3133630"/>
          </a:xfrm>
          <a:solidFill>
            <a:schemeClr val="tx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91440" rIns="91440"/>
          <a:lstStyle/>
          <a:p>
            <a:r>
              <a:rPr lang="en-US" sz="3200" dirty="0">
                <a:latin typeface="+mj-lt"/>
              </a:rPr>
              <a:t>IBM Q Experience </a:t>
            </a:r>
            <a:r>
              <a:rPr lang="en-US" dirty="0"/>
              <a:t>is the quantum cloud services and software platform designed to take full advantage of IBM Q systems.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BE5119-0C35-4045-AE5A-002B09FE0B54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911F80-81C4-4E40-A130-2043E6E01F6F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EA4EF2-9D65-EC4F-AA5E-773896D4674F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5AEAD3-8D70-6444-855B-C095961B5B59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8430768" cy="804672"/>
          </a:xfrm>
        </p:spPr>
        <p:txBody>
          <a:bodyPr/>
          <a:lstStyle/>
          <a:p>
            <a:r>
              <a:rPr lang="en-US" dirty="0"/>
              <a:t>The IBM Q Experience has been the most widely used and accessible quantum cloud service for business and science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19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1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dirty="0"/>
              <a:t>First quantum computing system on the cloud in </a:t>
            </a:r>
            <a:r>
              <a:rPr lang="en-US" sz="1600" dirty="0">
                <a:solidFill>
                  <a:schemeClr val="accent2"/>
                </a:solidFill>
              </a:rPr>
              <a:t>2016</a:t>
            </a:r>
            <a:r>
              <a:rPr lang="en-US" sz="1600" dirty="0"/>
              <a:t>.  Several IBM Q systems are available to clients and the public. </a:t>
            </a:r>
            <a:r>
              <a:rPr lang="en-US" sz="1600" dirty="0">
                <a:solidFill>
                  <a:schemeClr val="accent2"/>
                </a:solidFill>
              </a:rPr>
              <a:t>Over 155k users.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endParaRPr lang="en-US" sz="1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2505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2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dirty="0"/>
              <a:t>Release of open specifications for quantum cloud APIs has  enabled the growth of Qiskit with over </a:t>
            </a:r>
            <a:r>
              <a:rPr lang="en-US" sz="1600" dirty="0">
                <a:solidFill>
                  <a:schemeClr val="accent2"/>
                </a:solidFill>
              </a:rPr>
              <a:t>240k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2"/>
                </a:solidFill>
              </a:rPr>
              <a:t>downloads</a:t>
            </a:r>
            <a:r>
              <a:rPr lang="en-US" sz="1600" dirty="0"/>
              <a:t> to date.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4791456" y="1554942"/>
            <a:ext cx="1920240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3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dirty="0"/>
              <a:t>Real research is happening with the IBM Q Experience. Quantum community published </a:t>
            </a:r>
            <a:r>
              <a:rPr lang="en-US" sz="1600" dirty="0">
                <a:solidFill>
                  <a:schemeClr val="accent2"/>
                </a:solidFill>
              </a:rPr>
              <a:t>200 third-party papers </a:t>
            </a:r>
            <a:r>
              <a:rPr lang="en-US" sz="1600" dirty="0"/>
              <a:t>testing fundamentals of science citing access to IBM Q tools.</a:t>
            </a:r>
            <a:r>
              <a:rPr lang="en-US" dirty="0"/>
              <a:t> 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4D4A74-7DE1-7743-ADD5-6DFD9293076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77456" y="1554942"/>
            <a:ext cx="1837944" cy="325221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4800" b="1" dirty="0">
                <a:solidFill>
                  <a:schemeClr val="accent2"/>
                </a:solidFill>
                <a:latin typeface="IBM Plex Sans" panose="020B0503050000000000" pitchFamily="34" charset="77"/>
              </a:rPr>
              <a:t>4</a:t>
            </a:r>
          </a:p>
          <a:p>
            <a:pPr lvl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dirty="0"/>
              <a:t>An inflection point - users see more value in working with hardware than simulators as measured by the number of executions on each. Over </a:t>
            </a:r>
            <a:r>
              <a:rPr lang="en-US" sz="1600" dirty="0">
                <a:solidFill>
                  <a:schemeClr val="accent2"/>
                </a:solidFill>
              </a:rPr>
              <a:t>29 million experiments</a:t>
            </a:r>
            <a:r>
              <a:rPr lang="en-US" sz="1600" dirty="0"/>
              <a:t> have run on IBM Q Experience.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90AF6-AEF6-A143-A079-EAFD16597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93F2D2-8F1A-DC47-99DA-AB78C2ACB517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874DD4-0FE7-0647-8048-B7B97908C14E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B401C8-7234-EC48-B42D-F75D326EDE9E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BDBE26-1CC0-A946-99AD-7E8F51A67580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ED9FE-FB85-1946-A308-CAC5A31C47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A63A2-2D33-EC4A-84ED-2E4A6DA7E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IBM Corporation</a:t>
            </a:r>
          </a:p>
        </p:txBody>
      </p:sp>
      <p:sp useBgFill="1">
        <p:nvSpPr>
          <p:cNvPr id="5" name="Title 4">
            <a:extLst>
              <a:ext uri="{FF2B5EF4-FFF2-40B4-BE49-F238E27FC236}">
                <a16:creationId xmlns:a16="http://schemas.microsoft.com/office/drawing/2014/main" id="{25E98FBD-E7C9-F941-B90E-B87A5EC63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" y="201168"/>
            <a:ext cx="1965960" cy="4294632"/>
          </a:xfrm>
        </p:spPr>
        <p:txBody>
          <a:bodyPr/>
          <a:lstStyle/>
          <a:p>
            <a:r>
              <a:rPr lang="en-US" dirty="0"/>
              <a:t>IBM Q Experience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187E72A-3BC5-FF41-A263-2F4D6581B23B}"/>
              </a:ext>
            </a:extLst>
          </p:cNvPr>
          <p:cNvSpPr txBox="1">
            <a:spLocks/>
          </p:cNvSpPr>
          <p:nvPr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Seamless</a:t>
            </a:r>
            <a:br>
              <a:rPr lang="en-US" sz="1800" dirty="0">
                <a:solidFill>
                  <a:srgbClr val="FFFFFF"/>
                </a:solidFill>
                <a:latin typeface="+mj-lt"/>
              </a:rPr>
            </a:br>
            <a:r>
              <a:rPr lang="en-US" sz="1800" dirty="0">
                <a:solidFill>
                  <a:srgbClr val="FFFFFF"/>
                </a:solidFill>
                <a:latin typeface="+mj-lt"/>
              </a:rPr>
              <a:t>Experience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68D177D-72DD-794C-818C-CBE90D405648}"/>
              </a:ext>
            </a:extLst>
          </p:cNvPr>
          <p:cNvSpPr txBox="1">
            <a:spLocks/>
          </p:cNvSpPr>
          <p:nvPr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Circuit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Composer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18EFAEE-60E2-5849-83FE-2151325C26DC}"/>
              </a:ext>
            </a:extLst>
          </p:cNvPr>
          <p:cNvSpPr txBox="1">
            <a:spLocks/>
          </p:cNvSpPr>
          <p:nvPr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Qiskit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Notebooks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F2A0F-70CF-B640-A3F8-D63C5C60F335}"/>
              </a:ext>
            </a:extLst>
          </p:cNvPr>
          <p:cNvSpPr txBox="1"/>
          <p:nvPr/>
        </p:nvSpPr>
        <p:spPr>
          <a:xfrm>
            <a:off x="2420824" y="1121653"/>
            <a:ext cx="1972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</a:rPr>
              <a:t>Build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</a:rPr>
              <a:t>comple</a:t>
            </a: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x circuits.</a:t>
            </a:r>
          </a:p>
          <a:p>
            <a:pPr lvl="0"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Visualization tools provide different ways to view, run, and debug your circuits.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Edit code and watch your circuit change in real time.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3C83B-7095-EB40-B837-ED9328E35FC1}"/>
              </a:ext>
            </a:extLst>
          </p:cNvPr>
          <p:cNvSpPr txBox="1"/>
          <p:nvPr/>
        </p:nvSpPr>
        <p:spPr>
          <a:xfrm>
            <a:off x="4699425" y="1121653"/>
            <a:ext cx="196253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</a:rPr>
              <a:t>Program with Qiskit notebooks powered by Jupyter technology integrated into our platform.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</a:rPr>
              <a:t>Import your current desktop notebooks into the cloud.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</a:rPr>
              <a:t>Qiskit provides all the quantum development tools you need.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24CCE-17DD-864A-A894-506FB8389FE9}"/>
              </a:ext>
            </a:extLst>
          </p:cNvPr>
          <p:cNvSpPr txBox="1"/>
          <p:nvPr/>
        </p:nvSpPr>
        <p:spPr>
          <a:xfrm>
            <a:off x="6995540" y="1121653"/>
            <a:ext cx="200048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</a:rPr>
              <a:t>Manage all your accounts and experiments in one place.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Pick up where you last left off with your work automatically saved on the cloud.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Grow your knowledge in quantum computing with tailored guides.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182401-8CAC-8344-9A4C-4E1973DB8389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DBB082-7F81-5F4A-B357-CAF0BC7130D2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5940B-7EE4-B240-A38C-B36FF0F2FE20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96082730-C526-9E4C-8369-E95D52AE3969}"/>
              </a:ext>
            </a:extLst>
          </p:cNvPr>
          <p:cNvSpPr txBox="1">
            <a:spLocks/>
          </p:cNvSpPr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372FD59-45FB-5F4C-86D9-2B3CCB046F87}"/>
              </a:ext>
            </a:extLst>
          </p:cNvPr>
          <p:cNvSpPr txBox="1">
            <a:spLocks/>
          </p:cNvSpPr>
          <p:nvPr/>
        </p:nvSpPr>
        <p:spPr>
          <a:xfrm>
            <a:off x="7086600" y="4791456"/>
            <a:ext cx="1828732" cy="166687"/>
          </a:xfrm>
          <a:prstGeom prst="rect">
            <a:avLst/>
          </a:prstGeom>
        </p:spPr>
        <p:txBody>
          <a:bodyPr vert="horz" lIns="18288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ED9FE-FB85-1946-A308-CAC5A31C47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A63A2-2D33-EC4A-84ED-2E4A6DA7E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IBM Corporation</a:t>
            </a:r>
          </a:p>
        </p:txBody>
      </p:sp>
      <p:sp useBgFill="1">
        <p:nvSpPr>
          <p:cNvPr id="5" name="Title 4">
            <a:extLst>
              <a:ext uri="{FF2B5EF4-FFF2-40B4-BE49-F238E27FC236}">
                <a16:creationId xmlns:a16="http://schemas.microsoft.com/office/drawing/2014/main" id="{25E98FBD-E7C9-F941-B90E-B87A5EC63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" y="201168"/>
            <a:ext cx="1965960" cy="4294632"/>
          </a:xfrm>
        </p:spPr>
        <p:txBody>
          <a:bodyPr/>
          <a:lstStyle/>
          <a:p>
            <a:r>
              <a:rPr lang="en-US" dirty="0"/>
              <a:t>IBM Q Experience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187E72A-3BC5-FF41-A263-2F4D6581B23B}"/>
              </a:ext>
            </a:extLst>
          </p:cNvPr>
          <p:cNvSpPr txBox="1">
            <a:spLocks/>
          </p:cNvSpPr>
          <p:nvPr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Seamless</a:t>
            </a:r>
            <a:br>
              <a:rPr lang="en-US" sz="1800" dirty="0">
                <a:solidFill>
                  <a:srgbClr val="FFFFFF"/>
                </a:solidFill>
                <a:latin typeface="+mj-lt"/>
              </a:rPr>
            </a:br>
            <a:r>
              <a:rPr lang="en-US" sz="1800" dirty="0">
                <a:solidFill>
                  <a:srgbClr val="FFFFFF"/>
                </a:solidFill>
                <a:latin typeface="+mj-lt"/>
              </a:rPr>
              <a:t>Experience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68D177D-72DD-794C-818C-CBE90D405648}"/>
              </a:ext>
            </a:extLst>
          </p:cNvPr>
          <p:cNvSpPr txBox="1">
            <a:spLocks/>
          </p:cNvSpPr>
          <p:nvPr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Circuit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Composer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18EFAEE-60E2-5849-83FE-2151325C26DC}"/>
              </a:ext>
            </a:extLst>
          </p:cNvPr>
          <p:cNvSpPr txBox="1">
            <a:spLocks/>
          </p:cNvSpPr>
          <p:nvPr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Qiskit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Notebooks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F2A0F-70CF-B640-A3F8-D63C5C60F335}"/>
              </a:ext>
            </a:extLst>
          </p:cNvPr>
          <p:cNvSpPr txBox="1"/>
          <p:nvPr/>
        </p:nvSpPr>
        <p:spPr>
          <a:xfrm>
            <a:off x="2420824" y="1121653"/>
            <a:ext cx="1972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</a:rPr>
              <a:t>Build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</a:rPr>
              <a:t>comple</a:t>
            </a: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x circuits.</a:t>
            </a:r>
          </a:p>
          <a:p>
            <a:pPr lvl="0"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Visualization tools provide different ways to view, run, and debug your circuits.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Edit code and watch your circuit change in real time.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3C83B-7095-EB40-B837-ED9328E35FC1}"/>
              </a:ext>
            </a:extLst>
          </p:cNvPr>
          <p:cNvSpPr txBox="1"/>
          <p:nvPr/>
        </p:nvSpPr>
        <p:spPr>
          <a:xfrm>
            <a:off x="4699425" y="1121653"/>
            <a:ext cx="196253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</a:rPr>
              <a:t>Program with Qiskit notebooks powered by Jupyter technology integrated into our platform.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</a:rPr>
              <a:t>Import your current desktop notebooks into the cloud.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</a:rPr>
              <a:t>Qiskit provides all the quantum development tools you need.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24CCE-17DD-864A-A894-506FB8389FE9}"/>
              </a:ext>
            </a:extLst>
          </p:cNvPr>
          <p:cNvSpPr txBox="1"/>
          <p:nvPr/>
        </p:nvSpPr>
        <p:spPr>
          <a:xfrm>
            <a:off x="6995540" y="1121653"/>
            <a:ext cx="200048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</a:rPr>
              <a:t>Manage all your accounts and experiments in one place.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Pick up where you last left off with your work automatically saved on the cloud.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Grow your knowledge in quantum computing with tailored guides.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182401-8CAC-8344-9A4C-4E1973DB8389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DBB082-7F81-5F4A-B357-CAF0BC7130D2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5940B-7EE4-B240-A38C-B36FF0F2FE20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7BE680B3-616F-D04D-BD72-B45459E3BFBF}"/>
              </a:ext>
            </a:extLst>
          </p:cNvPr>
          <p:cNvSpPr txBox="1">
            <a:spLocks/>
          </p:cNvSpPr>
          <p:nvPr/>
        </p:nvSpPr>
        <p:spPr>
          <a:xfrm>
            <a:off x="2283420" y="-2580"/>
            <a:ext cx="2286000" cy="5143500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98BBE360-218F-B148-A005-DC432CF79BF2}"/>
              </a:ext>
            </a:extLst>
          </p:cNvPr>
          <p:cNvSpPr txBox="1">
            <a:spLocks/>
          </p:cNvSpPr>
          <p:nvPr/>
        </p:nvSpPr>
        <p:spPr>
          <a:xfrm>
            <a:off x="6855420" y="-2580"/>
            <a:ext cx="2286000" cy="5143500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AEEB785-0128-9E4B-8C1C-7E8C25129C69}"/>
              </a:ext>
            </a:extLst>
          </p:cNvPr>
          <p:cNvSpPr txBox="1">
            <a:spLocks/>
          </p:cNvSpPr>
          <p:nvPr/>
        </p:nvSpPr>
        <p:spPr>
          <a:xfrm>
            <a:off x="7086600" y="4791456"/>
            <a:ext cx="1828732" cy="166687"/>
          </a:xfrm>
          <a:prstGeom prst="rect">
            <a:avLst/>
          </a:prstGeom>
        </p:spPr>
        <p:txBody>
          <a:bodyPr vert="horz" lIns="18288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ED9FE-FB85-1946-A308-CAC5A31C47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A63A2-2D33-EC4A-84ED-2E4A6DA7E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IBM Corporation</a:t>
            </a:r>
          </a:p>
        </p:txBody>
      </p:sp>
      <p:sp useBgFill="1">
        <p:nvSpPr>
          <p:cNvPr id="5" name="Title 4">
            <a:extLst>
              <a:ext uri="{FF2B5EF4-FFF2-40B4-BE49-F238E27FC236}">
                <a16:creationId xmlns:a16="http://schemas.microsoft.com/office/drawing/2014/main" id="{25E98FBD-E7C9-F941-B90E-B87A5EC63E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" y="201168"/>
            <a:ext cx="1965960" cy="4294632"/>
          </a:xfrm>
        </p:spPr>
        <p:txBody>
          <a:bodyPr/>
          <a:lstStyle/>
          <a:p>
            <a:r>
              <a:rPr lang="en-US" dirty="0"/>
              <a:t>IBM Q Experience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187E72A-3BC5-FF41-A263-2F4D6581B23B}"/>
              </a:ext>
            </a:extLst>
          </p:cNvPr>
          <p:cNvSpPr txBox="1">
            <a:spLocks/>
          </p:cNvSpPr>
          <p:nvPr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rgbClr val="114FD6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Seamless</a:t>
            </a:r>
            <a:br>
              <a:rPr lang="en-US" sz="1800" dirty="0">
                <a:solidFill>
                  <a:srgbClr val="FFFFFF"/>
                </a:solidFill>
                <a:latin typeface="+mj-lt"/>
              </a:rPr>
            </a:br>
            <a:r>
              <a:rPr lang="en-US" sz="1800" dirty="0">
                <a:solidFill>
                  <a:srgbClr val="FFFFFF"/>
                </a:solidFill>
                <a:latin typeface="+mj-lt"/>
              </a:rPr>
              <a:t>Experience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68D177D-72DD-794C-818C-CBE90D405648}"/>
              </a:ext>
            </a:extLst>
          </p:cNvPr>
          <p:cNvSpPr txBox="1">
            <a:spLocks/>
          </p:cNvSpPr>
          <p:nvPr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rgbClr val="09247D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Circuit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Composer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18EFAEE-60E2-5849-83FE-2151325C26DC}"/>
              </a:ext>
            </a:extLst>
          </p:cNvPr>
          <p:cNvSpPr txBox="1">
            <a:spLocks/>
          </p:cNvSpPr>
          <p:nvPr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0B36AA"/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Qiskit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Arial" charset="0"/>
              </a:rPr>
              <a:t>Notebooks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F2A0F-70CF-B640-A3F8-D63C5C60F335}"/>
              </a:ext>
            </a:extLst>
          </p:cNvPr>
          <p:cNvSpPr txBox="1"/>
          <p:nvPr/>
        </p:nvSpPr>
        <p:spPr>
          <a:xfrm>
            <a:off x="2420824" y="1121653"/>
            <a:ext cx="1972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</a:rPr>
              <a:t>Build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</a:rPr>
              <a:t>comple</a:t>
            </a: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x circuits.</a:t>
            </a:r>
          </a:p>
          <a:p>
            <a:pPr lvl="0"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Visualization tools provide different ways to view, run, and debug your circuits.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Edit code and watch your circuit change in real time.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3C83B-7095-EB40-B837-ED9328E35FC1}"/>
              </a:ext>
            </a:extLst>
          </p:cNvPr>
          <p:cNvSpPr txBox="1"/>
          <p:nvPr/>
        </p:nvSpPr>
        <p:spPr>
          <a:xfrm>
            <a:off x="4699425" y="1121653"/>
            <a:ext cx="196253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</a:rPr>
              <a:t>Program with Qiskit notebooks powered by Jupyter technology integrated into our platform.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</a:rPr>
              <a:t>Import your current desktop notebooks into the cloud.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</a:rPr>
              <a:t>Qiskit provides all the quantum development tools you need.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24CCE-17DD-864A-A894-506FB8389FE9}"/>
              </a:ext>
            </a:extLst>
          </p:cNvPr>
          <p:cNvSpPr txBox="1"/>
          <p:nvPr/>
        </p:nvSpPr>
        <p:spPr>
          <a:xfrm>
            <a:off x="6995540" y="1121653"/>
            <a:ext cx="200048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 charset="0"/>
                <a:cs typeface="IBM Plex Sans" charset="0"/>
              </a:rPr>
              <a:t>Manage all your accounts and experiments in one place.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Pick up where you last left off with your work automatically saved on the cloud.</a:t>
            </a:r>
          </a:p>
          <a:p>
            <a:pPr defTabSz="685783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Grow your knowledge in quantum computing with tailored guides.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182401-8CAC-8344-9A4C-4E1973DB8389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DBB082-7F81-5F4A-B357-CAF0BC7130D2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5940B-7EE4-B240-A38C-B36FF0F2FE20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916CF893-7875-684E-B2A2-3F30AB4DE421}"/>
              </a:ext>
            </a:extLst>
          </p:cNvPr>
          <p:cNvSpPr txBox="1">
            <a:spLocks/>
          </p:cNvSpPr>
          <p:nvPr/>
        </p:nvSpPr>
        <p:spPr>
          <a:xfrm>
            <a:off x="2285999" y="0"/>
            <a:ext cx="4567287" cy="5143500"/>
          </a:xfrm>
          <a:prstGeom prst="rect">
            <a:avLst/>
          </a:prstGeom>
          <a:solidFill>
            <a:schemeClr val="tx2">
              <a:lumMod val="10000"/>
              <a:alpha val="75000"/>
            </a:schemeClr>
          </a:solidFill>
        </p:spPr>
        <p:txBody>
          <a:bodyPr vert="horz" lIns="228600" tIns="192024" rIns="228600" bIns="22860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930C638-7443-A147-9032-D645C321E5BB}"/>
              </a:ext>
            </a:extLst>
          </p:cNvPr>
          <p:cNvSpPr txBox="1">
            <a:spLocks/>
          </p:cNvSpPr>
          <p:nvPr/>
        </p:nvSpPr>
        <p:spPr>
          <a:xfrm>
            <a:off x="7086600" y="4791456"/>
            <a:ext cx="1828732" cy="166687"/>
          </a:xfrm>
          <a:prstGeom prst="rect">
            <a:avLst/>
          </a:prstGeom>
        </p:spPr>
        <p:txBody>
          <a:bodyPr vert="horz" lIns="18288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BC04F1-6ADA-C743-830B-FE082034634F}"/>
              </a:ext>
            </a:extLst>
          </p:cNvPr>
          <p:cNvSpPr txBox="1">
            <a:spLocks/>
          </p:cNvSpPr>
          <p:nvPr/>
        </p:nvSpPr>
        <p:spPr>
          <a:xfrm>
            <a:off x="228666" y="2194560"/>
            <a:ext cx="2738829" cy="15094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US" sz="1600" kern="0" dirty="0"/>
              <a:t>Graphically build, debug, and run quantum circuits on IBM Q hardware systems and simulators.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96BBA2-7A9B-7E4E-9269-9663E16E67A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478" y="0"/>
            <a:ext cx="5292522" cy="5143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23EA486-C7A6-F847-B9D9-014C39F779E1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7F9275-352B-9F4C-81E8-CD869692024C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DC0CE3-2A88-5E43-A613-D8BBBE55798F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55DEE4-CA34-AD4C-B9CE-885A616BDB31}"/>
              </a:ext>
            </a:extLst>
          </p:cNvPr>
          <p:cNvSpPr/>
          <p:nvPr/>
        </p:nvSpPr>
        <p:spPr bwMode="auto">
          <a:xfrm>
            <a:off x="4136065" y="542259"/>
            <a:ext cx="4710223" cy="122274"/>
          </a:xfrm>
          <a:prstGeom prst="rect">
            <a:avLst/>
          </a:prstGeom>
          <a:solidFill>
            <a:srgbClr val="32363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9E2FCB0-C04F-BC44-80EB-1AB2750C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201168"/>
            <a:ext cx="2143274" cy="1613708"/>
          </a:xfrm>
        </p:spPr>
        <p:txBody>
          <a:bodyPr/>
          <a:lstStyle/>
          <a:p>
            <a:r>
              <a:rPr lang="en-US" b="1" dirty="0"/>
              <a:t>Advanced </a:t>
            </a:r>
            <a:br>
              <a:rPr lang="en-US" b="1" dirty="0"/>
            </a:br>
            <a:r>
              <a:rPr lang="en-US" b="1" dirty="0"/>
              <a:t>programming </a:t>
            </a:r>
            <a:br>
              <a:rPr lang="en-US" b="1" dirty="0"/>
            </a:br>
            <a:r>
              <a:rPr lang="en-US" b="1" dirty="0"/>
              <a:t>tools for </a:t>
            </a:r>
            <a:br>
              <a:rPr lang="en-US" b="1" dirty="0"/>
            </a:br>
            <a:r>
              <a:rPr lang="en-US" b="1" dirty="0"/>
              <a:t>quantum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6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BC04F1-6ADA-C743-830B-FE082034634F}"/>
              </a:ext>
            </a:extLst>
          </p:cNvPr>
          <p:cNvSpPr txBox="1">
            <a:spLocks/>
          </p:cNvSpPr>
          <p:nvPr/>
        </p:nvSpPr>
        <p:spPr>
          <a:xfrm>
            <a:off x="228666" y="2194560"/>
            <a:ext cx="2738829" cy="15094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US" sz="1600" kern="0" dirty="0"/>
              <a:t>Use the composer to interactively learn the fundamentals of quantum computing.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E5705-8A75-6A43-AF26-5435147009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478" y="0"/>
            <a:ext cx="5292522" cy="51435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70A9D28-6369-0D41-AACA-41A4C033AA9A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754DEA-7999-8843-AEAC-A4983BAD43BD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CF19DF-B605-E14C-907E-D1EB06AFDFBC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171E12-397A-7D48-9118-419E5EE65505}"/>
              </a:ext>
            </a:extLst>
          </p:cNvPr>
          <p:cNvSpPr/>
          <p:nvPr/>
        </p:nvSpPr>
        <p:spPr bwMode="auto">
          <a:xfrm>
            <a:off x="4136065" y="542259"/>
            <a:ext cx="4710223" cy="122274"/>
          </a:xfrm>
          <a:prstGeom prst="rect">
            <a:avLst/>
          </a:prstGeom>
          <a:solidFill>
            <a:srgbClr val="32363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C3A11F2-85BE-7D44-BE0D-F0A59B15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201168"/>
            <a:ext cx="2143274" cy="1613708"/>
          </a:xfrm>
        </p:spPr>
        <p:txBody>
          <a:bodyPr/>
          <a:lstStyle/>
          <a:p>
            <a:r>
              <a:rPr lang="en-US" b="1" dirty="0"/>
              <a:t>Advanced </a:t>
            </a:r>
            <a:br>
              <a:rPr lang="en-US" b="1" dirty="0"/>
            </a:br>
            <a:r>
              <a:rPr lang="en-US" b="1" dirty="0"/>
              <a:t>programming </a:t>
            </a:r>
            <a:br>
              <a:rPr lang="en-US" b="1" dirty="0"/>
            </a:br>
            <a:r>
              <a:rPr lang="en-US" b="1" dirty="0"/>
              <a:t>tools for </a:t>
            </a:r>
            <a:br>
              <a:rPr lang="en-US" b="1" dirty="0"/>
            </a:br>
            <a:r>
              <a:rPr lang="en-US" b="1" dirty="0"/>
              <a:t>quantum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7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3E97BE-08CE-3D44-846D-A2BBD55A24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8"/>
          <a:stretch/>
        </p:blipFill>
        <p:spPr>
          <a:xfrm>
            <a:off x="4572002" y="-1"/>
            <a:ext cx="4571998" cy="5135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24621" cy="4518878"/>
          </a:xfrm>
        </p:spPr>
        <p:txBody>
          <a:bodyPr/>
          <a:lstStyle/>
          <a:p>
            <a:pPr marL="114300" indent="-114300"/>
            <a:r>
              <a:rPr lang="en-US" b="0" dirty="0">
                <a:solidFill>
                  <a:srgbClr val="FFFFFF"/>
                </a:solidFill>
              </a:rPr>
              <a:t>“I’m not happy with all the analyses that go with just the classical theory, because nature isn’t classical, dammit, and if you want to make a simulation of nature, you’d better make it quantum mechanical …”</a:t>
            </a:r>
            <a:br>
              <a:rPr lang="en-US" b="0" dirty="0">
                <a:solidFill>
                  <a:srgbClr val="FFFFFF"/>
                </a:solidFill>
              </a:rPr>
            </a:br>
            <a:br>
              <a:rPr lang="en-US" b="0" dirty="0">
                <a:solidFill>
                  <a:srgbClr val="FFFFFF"/>
                </a:solidFill>
              </a:rPr>
            </a:br>
            <a:r>
              <a:rPr lang="en-US" sz="1400" b="0" dirty="0">
                <a:solidFill>
                  <a:srgbClr val="FFFFFF"/>
                </a:solidFill>
                <a:latin typeface="+mj-lt"/>
              </a:rPr>
              <a:t>Richard P. Feynman</a:t>
            </a:r>
            <a:br>
              <a:rPr lang="en-US" sz="1400" b="0" dirty="0">
                <a:solidFill>
                  <a:srgbClr val="FFFFFF"/>
                </a:solidFill>
                <a:latin typeface="+mj-lt"/>
              </a:rPr>
            </a:br>
            <a:r>
              <a:rPr lang="en-US" sz="1400" b="0" dirty="0">
                <a:solidFill>
                  <a:srgbClr val="FFFFFF"/>
                </a:solidFill>
                <a:latin typeface="+mj-lt"/>
              </a:rPr>
              <a:t>Department of Physics, </a:t>
            </a:r>
            <a:br>
              <a:rPr lang="en-US" sz="1400" b="0" dirty="0">
                <a:solidFill>
                  <a:srgbClr val="FFFFFF"/>
                </a:solidFill>
                <a:latin typeface="+mj-lt"/>
              </a:rPr>
            </a:br>
            <a:r>
              <a:rPr lang="en-US" sz="1400" b="0" dirty="0">
                <a:solidFill>
                  <a:srgbClr val="FFFFFF"/>
                </a:solidFill>
                <a:latin typeface="+mj-lt"/>
              </a:rPr>
              <a:t>California Institute of </a:t>
            </a:r>
            <a:r>
              <a:rPr lang="en-US" sz="1400" b="0" dirty="0">
                <a:solidFill>
                  <a:srgbClr val="FFFFFF"/>
                </a:solidFill>
              </a:rPr>
              <a:t>Technology</a:t>
            </a:r>
            <a:br>
              <a:rPr lang="en-US" sz="1400" b="0" dirty="0">
                <a:solidFill>
                  <a:srgbClr val="FFFFFF"/>
                </a:solidFill>
              </a:rPr>
            </a:br>
            <a:br>
              <a:rPr lang="en-US" sz="1400" b="0" dirty="0">
                <a:solidFill>
                  <a:srgbClr val="FFFFFF"/>
                </a:solidFill>
              </a:rPr>
            </a:br>
            <a:r>
              <a:rPr lang="en-US" sz="1400" b="0" dirty="0">
                <a:solidFill>
                  <a:srgbClr val="FFFFFF"/>
                </a:solidFill>
                <a:latin typeface="IBM Plex Sans" panose="020B0503050203000203" pitchFamily="34" charset="0"/>
              </a:rPr>
              <a:t>International Journal of Theoretical Physics, </a:t>
            </a:r>
            <a:br>
              <a:rPr lang="en-US" sz="1400" b="0" dirty="0">
                <a:solidFill>
                  <a:srgbClr val="FFFFFF"/>
                </a:solidFill>
                <a:latin typeface="IBM Plex Sans" panose="020B0503050203000203" pitchFamily="34" charset="0"/>
              </a:rPr>
            </a:br>
            <a:r>
              <a:rPr lang="en-US" sz="1400" b="0" dirty="0">
                <a:solidFill>
                  <a:srgbClr val="FFFFFF"/>
                </a:solidFill>
                <a:latin typeface="IBM Plex Sans" panose="020B0503050203000203" pitchFamily="34" charset="0"/>
              </a:rPr>
              <a:t>Vol 21, Nos. 6/7, 1982</a:t>
            </a:r>
            <a:br>
              <a:rPr lang="en-US" sz="1400" b="0" dirty="0">
                <a:solidFill>
                  <a:srgbClr val="FFFFFF"/>
                </a:solidFill>
              </a:rPr>
            </a:br>
            <a:br>
              <a:rPr lang="en-US" sz="1400" b="0" dirty="0">
                <a:solidFill>
                  <a:srgbClr val="FFFFFF"/>
                </a:solidFill>
              </a:rPr>
            </a:br>
            <a:endParaRPr lang="en-US" b="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411CE-6B06-E141-9A74-0F022E1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6F31179-5886-F04A-888C-947DF08E33E4}"/>
              </a:ext>
            </a:extLst>
          </p:cNvPr>
          <p:cNvSpPr txBox="1">
            <a:spLocks/>
          </p:cNvSpPr>
          <p:nvPr/>
        </p:nvSpPr>
        <p:spPr>
          <a:xfrm>
            <a:off x="7239000" y="49403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685983" rtl="0" eaLnBrk="1" latinLnBrk="0" hangingPunct="1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278134-0711-9647-9037-65494E85C967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8CB372-6E4C-2C4A-B3C8-902F257C7118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06239C-4A66-F145-8912-FCC5E99F88A5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5678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BC04F1-6ADA-C743-830B-FE082034634F}"/>
              </a:ext>
            </a:extLst>
          </p:cNvPr>
          <p:cNvSpPr txBox="1">
            <a:spLocks/>
          </p:cNvSpPr>
          <p:nvPr/>
        </p:nvSpPr>
        <p:spPr>
          <a:xfrm>
            <a:off x="228666" y="2194560"/>
            <a:ext cx="2738830" cy="15094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US" sz="1600" kern="0" dirty="0"/>
              <a:t>Programming with Qiskit is seamlessly integrated into the platform – work is saved in the cloud and tools are automatically updated.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F73B2C-098D-5B4C-8CE4-7CFACF6548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478" y="0"/>
            <a:ext cx="5292522" cy="51435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764C1D4-3249-EE49-A496-C27B70DF135B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D60F04-503D-094C-B972-C0EAF28227B5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800BEE-495F-C740-88B3-7801B2722CC3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63D69-14EF-D940-B59B-F2048ADF8CA1}"/>
              </a:ext>
            </a:extLst>
          </p:cNvPr>
          <p:cNvSpPr/>
          <p:nvPr/>
        </p:nvSpPr>
        <p:spPr bwMode="auto">
          <a:xfrm>
            <a:off x="4136065" y="542259"/>
            <a:ext cx="4710223" cy="122274"/>
          </a:xfrm>
          <a:prstGeom prst="rect">
            <a:avLst/>
          </a:prstGeom>
          <a:solidFill>
            <a:srgbClr val="32363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466A5F-B122-9E4C-A175-DD69D3B6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201168"/>
            <a:ext cx="2143274" cy="1613708"/>
          </a:xfrm>
        </p:spPr>
        <p:txBody>
          <a:bodyPr/>
          <a:lstStyle/>
          <a:p>
            <a:r>
              <a:rPr lang="en-US" b="1" dirty="0"/>
              <a:t>Advanced </a:t>
            </a:r>
            <a:br>
              <a:rPr lang="en-US" b="1" dirty="0"/>
            </a:br>
            <a:r>
              <a:rPr lang="en-US" b="1" dirty="0"/>
              <a:t>programming </a:t>
            </a:r>
            <a:br>
              <a:rPr lang="en-US" b="1" dirty="0"/>
            </a:br>
            <a:r>
              <a:rPr lang="en-US" b="1" dirty="0"/>
              <a:t>tools for </a:t>
            </a:r>
            <a:br>
              <a:rPr lang="en-US" b="1" dirty="0"/>
            </a:br>
            <a:r>
              <a:rPr lang="en-US" b="1" dirty="0"/>
              <a:t>quantum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3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A6EF4-20F8-104C-B0C8-C8AB97D8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29" y="-11317"/>
            <a:ext cx="7491347" cy="5154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Qiskit</a:t>
            </a:r>
            <a:br>
              <a:rPr lang="en-US" b="1" dirty="0"/>
            </a:br>
            <a:r>
              <a:rPr lang="en-US" b="1" dirty="0"/>
              <a:t>Software </a:t>
            </a:r>
            <a:br>
              <a:rPr lang="en-US" b="1" dirty="0"/>
            </a:br>
            <a:r>
              <a:rPr lang="en-US" b="1" dirty="0"/>
              <a:t>Stack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BC04F1-6ADA-C743-830B-FE082034634F}"/>
              </a:ext>
            </a:extLst>
          </p:cNvPr>
          <p:cNvSpPr txBox="1">
            <a:spLocks/>
          </p:cNvSpPr>
          <p:nvPr/>
        </p:nvSpPr>
        <p:spPr>
          <a:xfrm>
            <a:off x="228666" y="1541550"/>
            <a:ext cx="1783080" cy="3546348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US" sz="1600" kern="0" dirty="0"/>
              <a:t>Brings quantum computing out of the laboratory and into the hands of developers</a:t>
            </a:r>
          </a:p>
          <a:p>
            <a:pPr marL="182880" defTabSz="914400">
              <a:spcBef>
                <a:spcPts val="1200"/>
              </a:spcBef>
            </a:pPr>
            <a:r>
              <a:rPr lang="en-US" kern="0" dirty="0"/>
              <a:t>Open Source (Apache 2.0)</a:t>
            </a:r>
          </a:p>
          <a:p>
            <a:pPr marL="182880" defTabSz="914400">
              <a:spcBef>
                <a:spcPts val="1200"/>
              </a:spcBef>
            </a:pPr>
            <a:r>
              <a:rPr lang="en-US" kern="0" dirty="0"/>
              <a:t>Written in </a:t>
            </a:r>
            <a:br>
              <a:rPr lang="en-US" kern="0" dirty="0"/>
            </a:br>
            <a:r>
              <a:rPr lang="en-US" kern="0" dirty="0"/>
              <a:t>Python 3</a:t>
            </a:r>
          </a:p>
          <a:p>
            <a:pPr marL="182880" defTabSz="914400">
              <a:spcBef>
                <a:spcPts val="1200"/>
              </a:spcBef>
            </a:pPr>
            <a:r>
              <a:rPr lang="en-US" kern="0" dirty="0"/>
              <a:t>Modular and extendible</a:t>
            </a:r>
          </a:p>
          <a:p>
            <a:pPr defTabSz="914400"/>
            <a:endParaRPr lang="en-US" sz="160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D7D69-D2B8-FD45-9CB7-C92A0541B600}"/>
              </a:ext>
            </a:extLst>
          </p:cNvPr>
          <p:cNvSpPr txBox="1"/>
          <p:nvPr/>
        </p:nvSpPr>
        <p:spPr>
          <a:xfrm>
            <a:off x="3935231" y="577720"/>
            <a:ext cx="344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Framework and libraries of quantum algorithms that allows users to leverage quantum computing efficiently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F6EC2-BF8C-2E46-BC44-CF9A74199D7A}"/>
              </a:ext>
            </a:extLst>
          </p:cNvPr>
          <p:cNvSpPr txBox="1"/>
          <p:nvPr/>
        </p:nvSpPr>
        <p:spPr>
          <a:xfrm>
            <a:off x="2910292" y="3672354"/>
            <a:ext cx="198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Foundational tools to build, run and compile quantum circuits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6DCDA-1C87-E94F-8F61-95C40A4869DC}"/>
              </a:ext>
            </a:extLst>
          </p:cNvPr>
          <p:cNvSpPr txBox="1"/>
          <p:nvPr/>
        </p:nvSpPr>
        <p:spPr>
          <a:xfrm>
            <a:off x="6904359" y="3407481"/>
            <a:ext cx="1598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Special purpose simulators for algorithm development and quantum 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4EC2B-1382-6242-B627-D825721B257D}"/>
              </a:ext>
            </a:extLst>
          </p:cNvPr>
          <p:cNvSpPr txBox="1"/>
          <p:nvPr/>
        </p:nvSpPr>
        <p:spPr>
          <a:xfrm>
            <a:off x="2910292" y="1919760"/>
            <a:ext cx="166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Tools for  characterizing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and mitigating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BF4106-5B55-374F-ACED-44A236B128C9}"/>
              </a:ext>
            </a:extLst>
          </p:cNvPr>
          <p:cNvCxnSpPr>
            <a:cxnSpLocks/>
          </p:cNvCxnSpPr>
          <p:nvPr/>
        </p:nvCxnSpPr>
        <p:spPr bwMode="auto">
          <a:xfrm>
            <a:off x="2029729" y="4495800"/>
            <a:ext cx="7491347" cy="0"/>
          </a:xfrm>
          <a:prstGeom prst="line">
            <a:avLst/>
          </a:prstGeom>
          <a:ln w="25400">
            <a:solidFill>
              <a:srgbClr val="282D2E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30D6CF-F499-3D4C-84DE-EDC346379A15}"/>
              </a:ext>
            </a:extLst>
          </p:cNvPr>
          <p:cNvSpPr txBox="1"/>
          <p:nvPr/>
        </p:nvSpPr>
        <p:spPr>
          <a:xfrm>
            <a:off x="2008894" y="4693010"/>
            <a:ext cx="1663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IBM Plex Sans SemiBold" panose="020B0503050203000203" pitchFamily="34" charset="0"/>
                <a:ea typeface="IBM Plex Sans" charset="0"/>
                <a:cs typeface="IBM Plex Sans" charset="0"/>
              </a:rPr>
              <a:t>Hardware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403D2-5088-FC42-9AEE-2BF3F56151E4}"/>
              </a:ext>
            </a:extLst>
          </p:cNvPr>
          <p:cNvSpPr txBox="1"/>
          <p:nvPr/>
        </p:nvSpPr>
        <p:spPr>
          <a:xfrm>
            <a:off x="2029729" y="145386"/>
            <a:ext cx="1663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IBM Plex Sans SemiBold" panose="020B0503050203000203" pitchFamily="34" charset="0"/>
                <a:ea typeface="IBM Plex Sans" charset="0"/>
                <a:cs typeface="IBM Plex Sans" charset="0"/>
              </a:rPr>
              <a:t>Software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79513F-81B5-D444-B1A5-330387D974DE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83E7B8-1BA3-A448-AEE5-FDBEE0A78B73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7798B95-C750-0847-8F71-B798EEACDD1D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dirty="0"/>
              <a:t>© 2019 IBM Corporation          #IBMQ                                                                                                                </a:t>
            </a:r>
            <a:r>
              <a:rPr lang="en-US" dirty="0">
                <a:solidFill>
                  <a:schemeClr val="tx1"/>
                </a:solidFill>
              </a:rPr>
              <a:t>            </a:t>
            </a:r>
            <a:r>
              <a:rPr lang="en-US" b="1" dirty="0">
                <a:solidFill>
                  <a:schemeClr val="tx1"/>
                </a:solidFill>
              </a:rPr>
              <a:t>https://</a:t>
            </a:r>
            <a:r>
              <a:rPr lang="en-US" b="1" dirty="0" err="1">
                <a:solidFill>
                  <a:schemeClr val="tx1"/>
                </a:solidFill>
              </a:rPr>
              <a:t>qiskit.org</a:t>
            </a:r>
            <a:r>
              <a:rPr lang="en-US" b="1" dirty="0">
                <a:solidFill>
                  <a:schemeClr val="tx1"/>
                </a:solidFill>
              </a:rPr>
              <a:t>/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DEDBFDC-7C23-5748-9ED2-7F182ADFFCB7}"/>
              </a:ext>
            </a:extLst>
          </p:cNvPr>
          <p:cNvSpPr/>
          <p:nvPr/>
        </p:nvSpPr>
        <p:spPr bwMode="auto">
          <a:xfrm>
            <a:off x="2161953" y="4332861"/>
            <a:ext cx="148856" cy="295845"/>
          </a:xfrm>
          <a:prstGeom prst="upDownArrow">
            <a:avLst/>
          </a:prstGeom>
          <a:solidFill>
            <a:srgbClr val="323639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58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9DCE7E6-6E33-2F4E-B096-E55C88AE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+mj-lt"/>
              </a:rPr>
              <a:t>IBM is committed to </a:t>
            </a:r>
            <a:br>
              <a:rPr lang="en-US" b="0" dirty="0">
                <a:solidFill>
                  <a:schemeClr val="bg1"/>
                </a:solidFill>
                <a:latin typeface="+mj-lt"/>
              </a:rPr>
            </a:br>
            <a:r>
              <a:rPr lang="en-US" b="0" dirty="0">
                <a:solidFill>
                  <a:schemeClr val="bg1"/>
                </a:solidFill>
                <a:latin typeface="+mj-lt"/>
              </a:rPr>
              <a:t>building the open </a:t>
            </a:r>
            <a:br>
              <a:rPr lang="en-US" b="0" dirty="0">
                <a:solidFill>
                  <a:schemeClr val="bg1"/>
                </a:solidFill>
                <a:latin typeface="+mj-lt"/>
              </a:rPr>
            </a:br>
            <a:r>
              <a:rPr lang="en-US" b="0" dirty="0">
                <a:solidFill>
                  <a:schemeClr val="bg1"/>
                </a:solidFill>
                <a:latin typeface="+mj-lt"/>
              </a:rPr>
              <a:t>source community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86BCD03-1980-9E4B-A79B-854E69478B2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0312" y="1508255"/>
            <a:ext cx="2938405" cy="157327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Qiskit</a:t>
            </a:r>
          </a:p>
          <a:p>
            <a:r>
              <a:rPr lang="en-US" sz="1600" dirty="0"/>
              <a:t>A foundation for advancing quantum science with open source tools and capabilities in a modular framework.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170708-34F0-3C4E-AE50-9DA3D87A8D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 Light"/>
                <a:ea typeface="Helvetica Neue"/>
                <a:cs typeface="Helvetica Neue"/>
                <a:sym typeface="Helvetica Neue"/>
              </a:rPr>
              <a:t>© 2019 IBM Corporation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3793BDB-5353-854B-928A-9560EF12416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8666" y="3053594"/>
            <a:ext cx="3337494" cy="17648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IBM Q Experience</a:t>
            </a:r>
          </a:p>
          <a:p>
            <a:r>
              <a:rPr lang="en-US" sz="1600" dirty="0"/>
              <a:t>Provides quantum cloud services, tools and capabilities optimized for IBM Q systems.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37DCC-F5B7-7643-B7C1-E8E1742E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699" y="0"/>
            <a:ext cx="5477625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FAA5-BC3F-7E41-9656-0D38D098AE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992"/>
            <a:fld id="{59395FB3-9C97-154F-86B2-7E381B951268}" type="slidenum">
              <a:rPr lang="en-US">
                <a:solidFill>
                  <a:schemeClr val="tx1"/>
                </a:solidFill>
                <a:latin typeface="IBM Plex Sans Light"/>
                <a:ea typeface="Helvetica Neue"/>
                <a:cs typeface="Helvetica Neue"/>
                <a:sym typeface="Helvetica Neue"/>
              </a:rPr>
              <a:pPr defTabSz="685992"/>
              <a:t>22</a:t>
            </a:fld>
            <a:endParaRPr lang="en-US">
              <a:solidFill>
                <a:schemeClr val="tx1"/>
              </a:solidFill>
              <a:latin typeface="IBM Plex Sans Ligh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D9DCE1-81CB-4C4A-A1EA-549C94D80CF8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673AE2-861B-AF46-B7B0-B9A4DED81425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416F90-421E-9E44-B192-DF9216DE6CE1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1B9654-9BED-E948-BDEB-723824E82901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86509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25E3B-56A9-0042-96CD-6AB237C468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523E-AA88-F640-8296-7F46DD6DE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664D9-AA91-534C-AAC9-36DC3898DE03}"/>
              </a:ext>
            </a:extLst>
          </p:cNvPr>
          <p:cNvSpPr txBox="1"/>
          <p:nvPr/>
        </p:nvSpPr>
        <p:spPr>
          <a:xfrm>
            <a:off x="2368296" y="1479143"/>
            <a:ext cx="440740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9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Q</a:t>
            </a:r>
          </a:p>
          <a:p>
            <a:pPr algn="ctr"/>
            <a:r>
              <a:rPr lang="en-US" sz="4000" dirty="0" err="1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ibm.com</a:t>
            </a:r>
            <a:r>
              <a:rPr lang="en-US" sz="40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/</a:t>
            </a:r>
            <a:r>
              <a:rPr lang="en-US" sz="4000" dirty="0" err="1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ibmq</a:t>
            </a:r>
            <a:endParaRPr lang="en-US" sz="4000" dirty="0">
              <a:solidFill>
                <a:schemeClr val="accent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F34C44-74F3-444D-A185-8123019582C8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E6E72E-9169-FF4F-98F8-05FD4E78CE7B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2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E484-B258-ED44-8169-3540DE3540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255D32-194D-644B-8689-00792289DF70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9922F4-6556-C946-8D18-F3F6BEADA87C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9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438461" cy="438912"/>
          </a:xfrm>
        </p:spPr>
        <p:txBody>
          <a:bodyPr/>
          <a:lstStyle/>
          <a:p>
            <a:r>
              <a:rPr lang="en-US" b="1" dirty="0"/>
              <a:t>IBM Q publications and websites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00A50B3-D11D-3B43-922B-05BCBD77F7E7}"/>
              </a:ext>
            </a:extLst>
          </p:cNvPr>
          <p:cNvSpPr txBox="1">
            <a:spLocks/>
          </p:cNvSpPr>
          <p:nvPr/>
        </p:nvSpPr>
        <p:spPr>
          <a:xfrm>
            <a:off x="136724" y="647829"/>
            <a:ext cx="8229600" cy="45858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100" dirty="0"/>
              <a:t>IBM Q and the IBM Q Experience</a:t>
            </a:r>
            <a:br>
              <a:rPr lang="en-US" sz="1100" dirty="0"/>
            </a:br>
            <a:r>
              <a:rPr lang="en-US" sz="1100" dirty="0">
                <a:hlinkClick r:id="rId3"/>
              </a:rPr>
              <a:t>http://ibm.com/quantum-computing</a:t>
            </a:r>
            <a:endParaRPr lang="en-US" sz="1100" dirty="0"/>
          </a:p>
          <a:p>
            <a:r>
              <a:rPr lang="en-US" sz="1100" dirty="0"/>
              <a:t>Qiskit </a:t>
            </a:r>
            <a:br>
              <a:rPr lang="en-US" sz="1100" dirty="0"/>
            </a:br>
            <a:r>
              <a:rPr lang="en-US" sz="1100" dirty="0">
                <a:hlinkClick r:id="rId4"/>
              </a:rPr>
              <a:t>https://qiskit.org</a:t>
            </a:r>
            <a:endParaRPr lang="en-US" sz="1100" dirty="0"/>
          </a:p>
          <a:p>
            <a:r>
              <a:rPr lang="en-US" sz="1100" dirty="0"/>
              <a:t>Quantum Volume advancement</a:t>
            </a:r>
            <a:br>
              <a:rPr lang="en-US" sz="1100" dirty="0"/>
            </a:br>
            <a:r>
              <a:rPr lang="en-US" sz="1100" dirty="0">
                <a:hlinkClick r:id="rId5"/>
              </a:rPr>
              <a:t>https://newsroom.ibm.com/2019-03-04-IBM-Achieves-Highest-Quantum-Volume-to-Date-Establishes-Roadmap-for-Reaching-Quantum-Advantage</a:t>
            </a:r>
            <a:endParaRPr lang="en-US" sz="1100" dirty="0"/>
          </a:p>
          <a:p>
            <a:r>
              <a:rPr lang="en-US" sz="1100" dirty="0"/>
              <a:t>Open Pulse Development</a:t>
            </a:r>
            <a:br>
              <a:rPr lang="en-US" sz="1100" dirty="0"/>
            </a:br>
            <a:r>
              <a:rPr lang="en-US" sz="1100" dirty="0">
                <a:hlinkClick r:id="rId6"/>
              </a:rPr>
              <a:t>https://arxiv.org/pdf/1809.03452.pdf</a:t>
            </a:r>
            <a:endParaRPr lang="en-US" sz="1100" dirty="0"/>
          </a:p>
          <a:p>
            <a:r>
              <a:rPr lang="en-US" sz="1100" dirty="0"/>
              <a:t>Error Mitigation</a:t>
            </a:r>
            <a:br>
              <a:rPr lang="en-US" sz="1100" dirty="0"/>
            </a:br>
            <a:r>
              <a:rPr lang="en-US" sz="1100" dirty="0">
                <a:hlinkClick r:id="rId7"/>
              </a:rPr>
              <a:t>https://www.nature.com/articles/s41586-019-1040-7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8B9D84-F264-1648-8C51-46EFB3F81C89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5E20BF-7B0B-AC49-84FD-188BFE73BE37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0280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7600835" cy="438912"/>
          </a:xfrm>
        </p:spPr>
        <p:txBody>
          <a:bodyPr/>
          <a:lstStyle/>
          <a:p>
            <a:r>
              <a:rPr lang="en-US" b="1" dirty="0"/>
              <a:t>IBM Q publications (Chemistry/ML/AI/Finance)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00A50B3-D11D-3B43-922B-05BCBD77F7E7}"/>
              </a:ext>
            </a:extLst>
          </p:cNvPr>
          <p:cNvSpPr txBox="1">
            <a:spLocks/>
          </p:cNvSpPr>
          <p:nvPr/>
        </p:nvSpPr>
        <p:spPr>
          <a:xfrm>
            <a:off x="136724" y="647829"/>
            <a:ext cx="8229600" cy="45858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Chemistry</a:t>
            </a:r>
            <a:br>
              <a:rPr lang="en-US" sz="1100" kern="0" dirty="0"/>
            </a:br>
            <a:r>
              <a:rPr lang="en-US" sz="1100" kern="0" dirty="0">
                <a:hlinkClick r:id="rId3"/>
              </a:rPr>
              <a:t>https://www.nature.com/articles/nature23879</a:t>
            </a:r>
            <a:br>
              <a:rPr lang="en-US" sz="1100" kern="0" dirty="0"/>
            </a:br>
            <a:r>
              <a:rPr lang="en-US" sz="1100" kern="0" dirty="0">
                <a:hlinkClick r:id="rId4"/>
              </a:rPr>
              <a:t>https://arxiv.org/abs/1906.10675</a:t>
            </a:r>
            <a:r>
              <a:rPr lang="en-US" sz="1100" kern="0" dirty="0"/>
              <a:t>.  (IBM, Keio, and  Mitsubishi Chemical)</a:t>
            </a:r>
          </a:p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Machine Learning</a:t>
            </a:r>
            <a:br>
              <a:rPr lang="en-US" sz="1100" kern="0" dirty="0"/>
            </a:br>
            <a:r>
              <a:rPr lang="en-US" sz="1100" kern="0" dirty="0">
                <a:hlinkClick r:id="rId5"/>
              </a:rPr>
              <a:t>https://www.nature.com/articles/s41586-019-0980-2</a:t>
            </a:r>
            <a:endParaRPr lang="en-US" sz="1100" kern="0" dirty="0"/>
          </a:p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AI </a:t>
            </a:r>
            <a:br>
              <a:rPr lang="en-US" sz="1100" kern="0" dirty="0"/>
            </a:br>
            <a:r>
              <a:rPr lang="en-US" sz="1100" kern="0" dirty="0">
                <a:hlinkClick r:id="rId6"/>
              </a:rPr>
              <a:t>https://arxiv.org/abs/1906.10467</a:t>
            </a:r>
            <a:r>
              <a:rPr lang="en-US" sz="1100" kern="0" dirty="0"/>
              <a:t>   (Keio, Mitsubishi Chemical, </a:t>
            </a:r>
            <a:r>
              <a:rPr lang="en-US" sz="1100" kern="0" dirty="0" err="1"/>
              <a:t>MIzuho</a:t>
            </a:r>
            <a:r>
              <a:rPr lang="en-US" sz="1100" kern="0" dirty="0"/>
              <a:t>, MUFG)</a:t>
            </a:r>
          </a:p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Finance:  Risk analysis</a:t>
            </a:r>
            <a:br>
              <a:rPr lang="en-US" sz="1100" kern="0" dirty="0"/>
            </a:br>
            <a:r>
              <a:rPr lang="en-US" sz="1100" kern="0" dirty="0">
                <a:hlinkClick r:id="rId7"/>
              </a:rPr>
              <a:t>https://www.nature.com/articles/s41534-019-0130-6</a:t>
            </a:r>
            <a:endParaRPr lang="en-US" sz="1100" kern="0" dirty="0"/>
          </a:p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Finance:  Generative adversarial networks</a:t>
            </a:r>
            <a:br>
              <a:rPr lang="en-US" sz="1100" kern="0" dirty="0"/>
            </a:br>
            <a:r>
              <a:rPr lang="en-US" sz="1100" kern="0" dirty="0">
                <a:hlinkClick r:id="rId8"/>
              </a:rPr>
              <a:t>https://arxiv.org/abs/1904.00043</a:t>
            </a:r>
            <a:endParaRPr lang="en-US" sz="1100" kern="0" dirty="0"/>
          </a:p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Finance:  Amplitude estimation w/o QPE  (IBM, Keio Univ, MUFG and Mizuho joint paper)</a:t>
            </a:r>
            <a:br>
              <a:rPr lang="en-US" sz="1100" kern="0" dirty="0"/>
            </a:br>
            <a:r>
              <a:rPr lang="en-US" sz="1100" kern="0" dirty="0">
                <a:hlinkClick r:id="rId9"/>
              </a:rPr>
              <a:t>https://arxiv.org/abs/1904.10246</a:t>
            </a:r>
            <a:endParaRPr lang="en-US" sz="1100" kern="0" dirty="0"/>
          </a:p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Finance:  Credit risk analysis</a:t>
            </a:r>
            <a:br>
              <a:rPr lang="en-US" sz="1100" kern="0" dirty="0"/>
            </a:br>
            <a:r>
              <a:rPr lang="en-US" sz="1100" kern="0" dirty="0">
                <a:hlinkClick r:id="rId10"/>
              </a:rPr>
              <a:t>https://arxiv.org/abs/1907.03044</a:t>
            </a:r>
            <a:endParaRPr lang="en-US" sz="1100" kern="0" dirty="0"/>
          </a:p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Finance:  Option pricing  (IBM and JP Morgan Chase joint paper)</a:t>
            </a:r>
            <a:br>
              <a:rPr lang="en-US" sz="1100" kern="0" dirty="0"/>
            </a:br>
            <a:r>
              <a:rPr lang="en-US" sz="1100" kern="0" dirty="0">
                <a:hlinkClick r:id="rId11"/>
              </a:rPr>
              <a:t>https://arxiv.org/abs/1905.02666</a:t>
            </a:r>
            <a:endParaRPr lang="en-US" sz="1100" kern="0" dirty="0"/>
          </a:p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Finance:  Portfolio optimization</a:t>
            </a:r>
            <a:br>
              <a:rPr lang="en-US" sz="1100" kern="0" dirty="0"/>
            </a:br>
            <a:r>
              <a:rPr lang="en-US" sz="1100" kern="0" dirty="0">
                <a:hlinkClick r:id="rId12"/>
              </a:rPr>
              <a:t>https://arxiv.org/abs/1907.04769</a:t>
            </a:r>
            <a:endParaRPr lang="en-US" sz="1100" kern="0" dirty="0"/>
          </a:p>
          <a:p>
            <a:pPr defTabSz="914400">
              <a:spcBef>
                <a:spcPts val="0"/>
              </a:spcBef>
              <a:spcAft>
                <a:spcPts val="400"/>
              </a:spcAft>
            </a:pPr>
            <a:r>
              <a:rPr lang="en-US" sz="1100" kern="0" dirty="0"/>
              <a:t>Quantum Finance:  Qiskit finance</a:t>
            </a:r>
            <a:br>
              <a:rPr lang="en-US" sz="1100" kern="0" dirty="0"/>
            </a:br>
            <a:r>
              <a:rPr lang="en-US" sz="1100" kern="0" dirty="0">
                <a:hlinkClick r:id="rId13"/>
              </a:rPr>
              <a:t>https://github.com/Qiskit/qiskit-tutorials/blob/master/qiskit/finance/index.ipynb</a:t>
            </a:r>
            <a:endParaRPr lang="en-US" sz="1100" kern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8B9D84-F264-1648-8C51-46EFB3F81C89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5E20BF-7B0B-AC49-84FD-188BFE73BE37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7287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7600835" cy="438912"/>
          </a:xfrm>
        </p:spPr>
        <p:txBody>
          <a:bodyPr/>
          <a:lstStyle/>
          <a:p>
            <a:r>
              <a:rPr lang="en-US" b="1" dirty="0"/>
              <a:t>IBM Q Expert Insights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00A50B3-D11D-3B43-922B-05BCBD77F7E7}"/>
              </a:ext>
            </a:extLst>
          </p:cNvPr>
          <p:cNvSpPr txBox="1">
            <a:spLocks/>
          </p:cNvSpPr>
          <p:nvPr/>
        </p:nvSpPr>
        <p:spPr>
          <a:xfrm>
            <a:off x="136724" y="647829"/>
            <a:ext cx="8229600" cy="45858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100" dirty="0"/>
              <a:t>“Exploring quantum computing use cases for manufacturing” — June 2019</a:t>
            </a:r>
            <a:br>
              <a:rPr lang="en-US" sz="1100" dirty="0"/>
            </a:br>
            <a:r>
              <a:rPr lang="en-US" sz="1100" u="sng" dirty="0">
                <a:hlinkClick r:id="rId3"/>
              </a:rPr>
              <a:t>https://www.ibm.com/thought-leadership/institute-business-value/report/quantum-manufacturing</a:t>
            </a:r>
            <a:endParaRPr lang="en-US" sz="1100" u="sng" dirty="0"/>
          </a:p>
          <a:p>
            <a:r>
              <a:rPr lang="en-US" sz="1100" dirty="0"/>
              <a:t>“Getting your financial institution ready for the quantum computing revolution” — April 2019</a:t>
            </a:r>
            <a:br>
              <a:rPr lang="en-US" sz="1100" dirty="0"/>
            </a:br>
            <a:r>
              <a:rPr lang="en-US" sz="1100" u="sng" dirty="0">
                <a:hlinkClick r:id="rId4"/>
              </a:rPr>
              <a:t>https://www.ibm.com/downloads/cas/MBZYGRKY</a:t>
            </a:r>
            <a:r>
              <a:rPr lang="en-US" sz="1100" dirty="0"/>
              <a:t> </a:t>
            </a:r>
          </a:p>
          <a:p>
            <a:r>
              <a:rPr lang="en-US" sz="1100" dirty="0"/>
              <a:t>“Building your quantum capability: The case for joining an ecosystem”” — Feb 2019</a:t>
            </a:r>
            <a:br>
              <a:rPr lang="en-US" sz="1100" u="sng" dirty="0"/>
            </a:br>
            <a:r>
              <a:rPr lang="en-US" sz="1100" u="sng" dirty="0">
                <a:hlinkClick r:id="rId5"/>
              </a:rPr>
              <a:t>https://ibm.co/quantumeco</a:t>
            </a:r>
            <a:endParaRPr lang="en-US" sz="1100" u="sng" dirty="0"/>
          </a:p>
          <a:p>
            <a:r>
              <a:rPr lang="en-US" sz="1100" dirty="0"/>
              <a:t>“Coming soon to your business: quantum computing - Five strategies to prepare for the paradigm-shifting technology” </a:t>
            </a:r>
            <a:r>
              <a:rPr lang="en-US" sz="1100" u="sng" dirty="0">
                <a:hlinkClick r:id="rId6"/>
              </a:rPr>
              <a:t>ibm.biz/quantumstrategy</a:t>
            </a:r>
            <a:r>
              <a:rPr lang="en-US" sz="1100" dirty="0"/>
              <a:t> </a:t>
            </a:r>
          </a:p>
          <a:p>
            <a:r>
              <a:rPr lang="en-US" sz="1100" dirty="0"/>
              <a:t>“Wielding a double-edged sword: Preparing cybersecurity now for a quantum world” — July 2018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u="sng" dirty="0">
                <a:hlinkClick r:id="rId7"/>
              </a:rPr>
              <a:t>ibm.biz/quantumsecurity</a:t>
            </a:r>
            <a:endParaRPr lang="en-US" sz="1100" u="sng" dirty="0"/>
          </a:p>
          <a:p>
            <a:r>
              <a:rPr lang="en-US" sz="1100" dirty="0"/>
              <a:t>“Taking the Quantum Leap: Why now?” — February 2018</a:t>
            </a:r>
            <a:br>
              <a:rPr lang="en-US" sz="1100" dirty="0"/>
            </a:br>
            <a:r>
              <a:rPr lang="en-US" sz="1100" u="sng" dirty="0">
                <a:hlinkClick r:id="rId8"/>
              </a:rPr>
              <a:t>https://www-935.ibm.com/services/us/gbs/thoughtleadership/quantumleap/</a:t>
            </a:r>
            <a:r>
              <a:rPr lang="en-US" sz="1100" dirty="0"/>
              <a:t> </a:t>
            </a:r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930090-C066-7A42-9688-5C7EFE7CDC15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32356B-D9E5-4741-BC2A-1B60FC3D0B02}"/>
              </a:ext>
            </a:extLst>
          </p:cNvPr>
          <p:cNvSpPr/>
          <p:nvPr/>
        </p:nvSpPr>
        <p:spPr bwMode="auto">
          <a:xfrm>
            <a:off x="-457200" y="548640"/>
            <a:ext cx="365760" cy="365760"/>
          </a:xfrm>
          <a:prstGeom prst="ellipse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B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80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10312" y="1411617"/>
            <a:ext cx="4123944" cy="2297405"/>
          </a:xfrm>
        </p:spPr>
        <p:txBody>
          <a:bodyPr lIns="0"/>
          <a:lstStyle/>
          <a:p>
            <a:r>
              <a:rPr lang="en-US" sz="1800" dirty="0"/>
              <a:t>Michele Grossi</a:t>
            </a:r>
          </a:p>
          <a:p>
            <a:r>
              <a:rPr lang="en-US" sz="1800" dirty="0"/>
              <a:t>IBMQ Ambassador</a:t>
            </a:r>
          </a:p>
          <a:p>
            <a:r>
              <a:rPr lang="en-US" sz="1800" dirty="0" err="1"/>
              <a:t>Qiskit</a:t>
            </a:r>
            <a:r>
              <a:rPr lang="en-US" sz="1800" dirty="0"/>
              <a:t> Advocate</a:t>
            </a:r>
          </a:p>
          <a:p>
            <a:r>
              <a:rPr lang="en-US" sz="1800" dirty="0"/>
              <a:t>—</a:t>
            </a:r>
          </a:p>
          <a:p>
            <a:r>
              <a:rPr lang="en-US" sz="1800" dirty="0" err="1"/>
              <a:t>michele.grossi@it.ibm.com</a:t>
            </a:r>
            <a:endParaRPr lang="en-US" sz="1800" dirty="0"/>
          </a:p>
          <a:p>
            <a:r>
              <a:rPr lang="en-US" sz="1800" dirty="0"/>
              <a:t>+39 344  2320593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B45C94-82E9-F548-9B9A-D275D8974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DA400-8416-7A47-A8BF-8F99DF1B02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1146" y="0"/>
            <a:ext cx="4562854" cy="5143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F487E65-5B5F-0D40-867B-E99675BF88EA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0FA9B8-2C07-1047-BE1A-C629CEC7DC6E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C27563-18D5-C847-963E-2AE99F4B0DB6}"/>
              </a:ext>
            </a:extLst>
          </p:cNvPr>
          <p:cNvSpPr txBox="1">
            <a:spLocks/>
          </p:cNvSpPr>
          <p:nvPr/>
        </p:nvSpPr>
        <p:spPr>
          <a:xfrm>
            <a:off x="7086600" y="4791456"/>
            <a:ext cx="1828732" cy="166687"/>
          </a:xfrm>
          <a:prstGeom prst="rect">
            <a:avLst/>
          </a:prstGeom>
        </p:spPr>
        <p:txBody>
          <a:bodyPr vert="horz" lIns="18288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6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3030194" cy="1444752"/>
          </a:xfrm>
        </p:spPr>
        <p:txBody>
          <a:bodyPr/>
          <a:lstStyle/>
          <a:p>
            <a:r>
              <a:rPr lang="en-US" b="1" dirty="0"/>
              <a:t>Quantum computing uses essential ideas from quantum mechanics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A760A55-3B8F-4843-9C95-005550A5090F}"/>
              </a:ext>
            </a:extLst>
          </p:cNvPr>
          <p:cNvSpPr txBox="1">
            <a:spLocks/>
          </p:cNvSpPr>
          <p:nvPr/>
        </p:nvSpPr>
        <p:spPr>
          <a:xfrm>
            <a:off x="3474721" y="201168"/>
            <a:ext cx="5541264" cy="4202085"/>
          </a:xfrm>
          <a:prstGeom prst="rect">
            <a:avLst/>
          </a:prstGeom>
        </p:spPr>
        <p:txBody>
          <a:bodyPr tIns="0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>
              <a:spcBef>
                <a:spcPts val="1200"/>
              </a:spcBef>
            </a:pPr>
            <a:r>
              <a:rPr lang="en-US" sz="1800" kern="0" dirty="0">
                <a:solidFill>
                  <a:schemeClr val="accent2"/>
                </a:solidFill>
              </a:rPr>
              <a:t>Superposition</a:t>
            </a:r>
            <a:r>
              <a:rPr lang="en-US" sz="1800" kern="0" dirty="0"/>
              <a:t> is creating a quantum state that is a combination of |0&gt; and |1&gt;.</a:t>
            </a:r>
          </a:p>
          <a:p>
            <a:pPr defTabSz="914400">
              <a:spcBef>
                <a:spcPts val="1200"/>
              </a:spcBef>
            </a:pPr>
            <a:r>
              <a:rPr lang="en-US" sz="1800" kern="0" dirty="0">
                <a:solidFill>
                  <a:schemeClr val="accent2"/>
                </a:solidFill>
              </a:rPr>
              <a:t>Measurement</a:t>
            </a:r>
            <a:r>
              <a:rPr lang="en-US" sz="1800" kern="0" dirty="0"/>
              <a:t> is an action that forces a qubit to either |0&gt; or |1&gt; based on probability.</a:t>
            </a:r>
          </a:p>
          <a:p>
            <a:pPr defTabSz="914400">
              <a:spcBef>
                <a:spcPts val="1200"/>
              </a:spcBef>
            </a:pPr>
            <a:r>
              <a:rPr lang="en-US" sz="1800" kern="0" dirty="0">
                <a:solidFill>
                  <a:schemeClr val="accent2"/>
                </a:solidFill>
              </a:rPr>
              <a:t>Entanglement</a:t>
            </a:r>
            <a:r>
              <a:rPr lang="en-US" sz="1800" kern="0" dirty="0"/>
              <a:t> strongly connects two or more qubits so that their quantum states are no longer independent.</a:t>
            </a:r>
          </a:p>
          <a:p>
            <a:pPr defTabSz="914400">
              <a:spcBef>
                <a:spcPts val="1200"/>
              </a:spcBef>
            </a:pPr>
            <a:r>
              <a:rPr lang="en-US" sz="1800" kern="0" dirty="0">
                <a:solidFill>
                  <a:schemeClr val="accent2"/>
                </a:solidFill>
              </a:rPr>
              <a:t>Quantum gates </a:t>
            </a:r>
            <a:r>
              <a:rPr lang="en-US" sz="1800" kern="0" dirty="0"/>
              <a:t>perform the basic computational operations on qubits (think of as counterparts to classical </a:t>
            </a:r>
            <a:r>
              <a:rPr lang="en-US" sz="1800" kern="0" dirty="0">
                <a:solidFill>
                  <a:schemeClr val="accent2"/>
                </a:solidFill>
              </a:rPr>
              <a:t>and</a:t>
            </a:r>
            <a:r>
              <a:rPr lang="en-US" sz="1800" kern="0" dirty="0"/>
              <a:t>, </a:t>
            </a:r>
            <a:r>
              <a:rPr lang="en-US" sz="1800" kern="0" dirty="0">
                <a:solidFill>
                  <a:schemeClr val="accent2"/>
                </a:solidFill>
              </a:rPr>
              <a:t>+</a:t>
            </a:r>
            <a:r>
              <a:rPr lang="en-US" sz="1800" kern="0" dirty="0"/>
              <a:t>, and so on).</a:t>
            </a:r>
          </a:p>
          <a:p>
            <a:pPr defTabSz="914400">
              <a:spcBef>
                <a:spcPts val="1200"/>
              </a:spcBef>
            </a:pPr>
            <a:r>
              <a:rPr lang="en-US" sz="1800" kern="0" dirty="0">
                <a:solidFill>
                  <a:schemeClr val="accent2"/>
                </a:solidFill>
              </a:rPr>
              <a:t>Interference</a:t>
            </a:r>
            <a:r>
              <a:rPr lang="en-US" sz="1800" kern="0" dirty="0"/>
              <a:t> allows us to increase the probability of getting the right answer and decrease the chance of getting the wrong one.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8F08DD-056F-8B47-B13D-8BBFBBF3F117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C7FA68-653D-F748-880E-434E2282C6CB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54406-5D01-5842-A1B4-EC0CF0B1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" y="1746420"/>
            <a:ext cx="3330049" cy="250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2053917" cy="42946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The hardware in an IBM </a:t>
            </a:r>
            <a:r>
              <a:rPr lang="en-US" b="1" dirty="0"/>
              <a:t>Q</a:t>
            </a:r>
            <a:r>
              <a:rPr lang="en-US" b="1" dirty="0">
                <a:solidFill>
                  <a:schemeClr val="accent2"/>
                </a:solidFill>
              </a:rPr>
              <a:t> quantum computing system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FBF2-CD9B-C645-9E4E-1428D850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43E362-E1E3-1543-8B1F-730FBF8EDF95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8F2944-F08A-724E-A2A0-427D99B61B87}"/>
              </a:ext>
            </a:extLst>
          </p:cNvPr>
          <p:cNvSpPr/>
          <p:nvPr/>
        </p:nvSpPr>
        <p:spPr bwMode="auto">
          <a:xfrm>
            <a:off x="-457200" y="548640"/>
            <a:ext cx="365760" cy="365760"/>
          </a:xfrm>
          <a:prstGeom prst="ellipse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B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9BFCAF-B3ED-9F47-B546-4A320AB70973}"/>
              </a:ext>
            </a:extLst>
          </p:cNvPr>
          <p:cNvSpPr/>
          <p:nvPr/>
        </p:nvSpPr>
        <p:spPr bwMode="auto">
          <a:xfrm>
            <a:off x="-457200" y="1097280"/>
            <a:ext cx="365760" cy="365760"/>
          </a:xfrm>
          <a:prstGeom prst="ellipse">
            <a:avLst/>
          </a:prstGeom>
          <a:solidFill>
            <a:srgbClr val="FFC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27205-8C48-0D43-BA49-56A2256D4E25}"/>
              </a:ext>
            </a:extLst>
          </p:cNvPr>
          <p:cNvSpPr/>
          <p:nvPr/>
        </p:nvSpPr>
        <p:spPr bwMode="auto">
          <a:xfrm>
            <a:off x="-457200" y="1645920"/>
            <a:ext cx="365760" cy="365760"/>
          </a:xfrm>
          <a:prstGeom prst="ellipse">
            <a:avLst/>
          </a:prstGeom>
          <a:solidFill>
            <a:srgbClr val="C0000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757F2B-1AB2-9F4B-A060-4D64B163C34B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FE2C78-AE81-E646-B0F9-9395702C7193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4B21BB-F01B-5A45-AE08-70804E3771D8}"/>
              </a:ext>
            </a:extLst>
          </p:cNvPr>
          <p:cNvSpPr/>
          <p:nvPr/>
        </p:nvSpPr>
        <p:spPr bwMode="auto">
          <a:xfrm>
            <a:off x="-457200" y="329184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T</a:t>
            </a:r>
            <a:r>
              <a:rPr kumimoji="0" lang="en-US" sz="2000" b="0" i="0" u="none" strike="noStrike" cap="none" normalizeH="0" baseline="-25000" dirty="0">
                <a:ln>
                  <a:noFill/>
                </a:ln>
                <a:solidFill>
                  <a:srgbClr val="191919"/>
                </a:solidFill>
                <a:effectLst/>
                <a:latin typeface="HelvNeue Light for IBM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89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083EA-074F-084C-8F9B-C926B24D53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          #IBMQ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AADF5-6523-594E-AF96-43B9CB9EB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A picture containing tube, indoor, table&#10;&#10;Description automatically generated">
            <a:extLst>
              <a:ext uri="{FF2B5EF4-FFF2-40B4-BE49-F238E27FC236}">
                <a16:creationId xmlns:a16="http://schemas.microsoft.com/office/drawing/2014/main" id="{F9B618D1-661C-1E4E-9521-474089C5A8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4376" y="1"/>
            <a:ext cx="7259624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BD053-3A21-6146-A539-5303BC5C5C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97561" y="0"/>
            <a:ext cx="6400800" cy="51389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395BA-425B-B34B-AC83-34C3120FFC1B}"/>
              </a:ext>
            </a:extLst>
          </p:cNvPr>
          <p:cNvCxnSpPr/>
          <p:nvPr/>
        </p:nvCxnSpPr>
        <p:spPr bwMode="auto">
          <a:xfrm>
            <a:off x="2226365" y="2723322"/>
            <a:ext cx="4412974" cy="1639956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5607B3B-29D8-BF42-83D0-686382C9D0A7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BA801B-780C-F24E-8100-5FCAD75D02C3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DB1BF35-B3F5-8941-AFDE-EFEA5314FD28}"/>
              </a:ext>
            </a:extLst>
          </p:cNvPr>
          <p:cNvSpPr txBox="1">
            <a:spLocks/>
          </p:cNvSpPr>
          <p:nvPr/>
        </p:nvSpPr>
        <p:spPr>
          <a:xfrm>
            <a:off x="7086600" y="4791456"/>
            <a:ext cx="1828732" cy="166687"/>
          </a:xfrm>
          <a:prstGeom prst="rect">
            <a:avLst/>
          </a:prstGeom>
        </p:spPr>
        <p:txBody>
          <a:bodyPr vert="horz" lIns="18288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1918380" cy="4294632"/>
          </a:xfrm>
        </p:spPr>
        <p:txBody>
          <a:bodyPr/>
          <a:lstStyle/>
          <a:p>
            <a:r>
              <a:rPr lang="en-US" b="1" dirty="0"/>
              <a:t>Inside an IBM Q quantum computing system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228E23-6851-B542-BF13-4187C7F52101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3FEB44-333A-3042-AD26-FD483760550C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AFD5B4-7F32-8242-A2F9-3B7796014CF0}"/>
              </a:ext>
            </a:extLst>
          </p:cNvPr>
          <p:cNvGrpSpPr/>
          <p:nvPr/>
        </p:nvGrpSpPr>
        <p:grpSpPr>
          <a:xfrm>
            <a:off x="1169012" y="419100"/>
            <a:ext cx="6123469" cy="4305300"/>
            <a:chOff x="86831" y="419100"/>
            <a:chExt cx="6123469" cy="4305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9703AB-0336-D747-BCBB-7B2209D1C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3700" y="419100"/>
              <a:ext cx="3276600" cy="4305300"/>
            </a:xfrm>
            <a:prstGeom prst="rect">
              <a:avLst/>
            </a:prstGeom>
          </p:spPr>
        </p:pic>
        <p:pic>
          <p:nvPicPr>
            <p:cNvPr id="52" name="Picture 51" descr="Y:\FILE SHARE\SRI\PackagingPhotos\IMG_3743.JPG">
              <a:extLst>
                <a:ext uri="{FF2B5EF4-FFF2-40B4-BE49-F238E27FC236}">
                  <a16:creationId xmlns:a16="http://schemas.microsoft.com/office/drawing/2014/main" id="{B32242EC-1127-6A42-85DD-275717B92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59" y="3402960"/>
              <a:ext cx="1108292" cy="881173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28575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41E885-421B-B34C-8F81-3C79F16515FB}"/>
                </a:ext>
              </a:extLst>
            </p:cNvPr>
            <p:cNvSpPr txBox="1"/>
            <p:nvPr/>
          </p:nvSpPr>
          <p:spPr>
            <a:xfrm>
              <a:off x="174208" y="2736414"/>
              <a:ext cx="739512" cy="403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marL="0" marR="0" lvl="0" indent="0" algn="l" defTabSz="685738" rtl="0" eaLnBrk="1" fontAlgn="auto" latinLnBrk="1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/>
                  <a:ea typeface="IBM Plex Sans" charset="0"/>
                  <a:cs typeface="IBM Plex Sans" charset="0"/>
                  <a:sym typeface="HelvNeue Light for IBM"/>
                </a:rPr>
                <a:t>Qubits on </a:t>
              </a:r>
              <a:r>
                <a:rPr lang="en-US" sz="1100" dirty="0">
                  <a:solidFill>
                    <a:srgbClr val="FFFFFF"/>
                  </a:solidFill>
                  <a:latin typeface="IBM Plex Sans Light"/>
                  <a:ea typeface="IBM Plex Sans" charset="0"/>
                  <a:cs typeface="IBM Plex Sans" charset="0"/>
                  <a:sym typeface="HelvNeue Light for IBM"/>
                </a:rPr>
                <a:t>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/>
                  <a:ea typeface="IBM Plex Sans" charset="0"/>
                  <a:cs typeface="IBM Plex Sans" charset="0"/>
                  <a:sym typeface="HelvNeue Light for IBM"/>
                </a:rPr>
                <a:t>hip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F5AB7B-43BF-F045-B38F-944341C39B9B}"/>
                </a:ext>
              </a:extLst>
            </p:cNvPr>
            <p:cNvSpPr txBox="1"/>
            <p:nvPr/>
          </p:nvSpPr>
          <p:spPr>
            <a:xfrm>
              <a:off x="86831" y="3679778"/>
              <a:ext cx="968427" cy="250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8767" tIns="48767" rIns="48767" bIns="48767" numCol="1" spcCol="38100" rtlCol="0" anchor="t">
              <a:spAutoFit/>
            </a:bodyPr>
            <a:lstStyle/>
            <a:p>
              <a:pPr marL="0" marR="0" lvl="0" indent="0" algn="l" defTabSz="685738" rtl="0" eaLnBrk="1" fontAlgn="auto" latinLnBrk="1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/>
                  <a:ea typeface="IBM Plex Sans" charset="0"/>
                  <a:cs typeface="IBM Plex Sans" charset="0"/>
                  <a:sym typeface="HelvNeue Light for IBM"/>
                </a:rPr>
                <a:t>Circuit board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05FF595-36D5-BF41-AB6D-EB1649A14F77}"/>
                </a:ext>
              </a:extLst>
            </p:cNvPr>
            <p:cNvSpPr txBox="1"/>
            <p:nvPr/>
          </p:nvSpPr>
          <p:spPr>
            <a:xfrm>
              <a:off x="4343400" y="3030542"/>
              <a:ext cx="457202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7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15 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mK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19532-BFCB-F942-9F83-4D497DD56CBE}"/>
                </a:ext>
              </a:extLst>
            </p:cNvPr>
            <p:cNvCxnSpPr/>
            <p:nvPr/>
          </p:nvCxnSpPr>
          <p:spPr bwMode="auto">
            <a:xfrm>
              <a:off x="1048499" y="3318808"/>
              <a:ext cx="542976" cy="524738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FFAEAE-BDF5-E44E-8CB5-8CDB9190DDE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57413" y="3281798"/>
              <a:ext cx="2185987" cy="473884"/>
            </a:xfrm>
            <a:prstGeom prst="line">
              <a:avLst/>
            </a:prstGeom>
            <a:ln w="254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1D798DF-CC8D-0B49-8B22-8B86DD9F5E2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94372" y="3281798"/>
              <a:ext cx="2649028" cy="204061"/>
            </a:xfrm>
            <a:prstGeom prst="line">
              <a:avLst/>
            </a:prstGeom>
            <a:ln w="254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92BEA00-507C-4643-8424-AA3F8A35F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259" y="2513759"/>
              <a:ext cx="1108292" cy="794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833C86D-0520-514D-B15E-D3C3E5B3AEC4}"/>
                </a:ext>
              </a:extLst>
            </p:cNvPr>
            <p:cNvCxnSpPr/>
            <p:nvPr/>
          </p:nvCxnSpPr>
          <p:spPr bwMode="auto">
            <a:xfrm flipH="1">
              <a:off x="1728337" y="3285597"/>
              <a:ext cx="435215" cy="518623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id="{7BEAAF99-77AF-9A48-AF79-1947B12F08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287F-ABD1-B14A-899A-D811954B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How can </a:t>
            </a:r>
            <a:r>
              <a:rPr lang="en-US" b="0">
                <a:latin typeface="+mj-lt"/>
              </a:rPr>
              <a:t>we measure  </a:t>
            </a:r>
            <a:r>
              <a:rPr lang="en-US" b="0" dirty="0">
                <a:latin typeface="+mj-lt"/>
              </a:rPr>
              <a:t>progress?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C1B8-6899-1747-8B0F-ABE3DDF782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68F82-23EF-CF4B-AF09-92F062CBC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7D31E2-D70F-8647-8A5F-8D39BCA63637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0301C5-2422-5845-8B80-AD96DFCC93D8}"/>
              </a:ext>
            </a:extLst>
          </p:cNvPr>
          <p:cNvSpPr/>
          <p:nvPr/>
        </p:nvSpPr>
        <p:spPr bwMode="auto">
          <a:xfrm>
            <a:off x="-457200" y="219456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0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1702378" cy="4294632"/>
          </a:xfrm>
        </p:spPr>
        <p:txBody>
          <a:bodyPr/>
          <a:lstStyle/>
          <a:p>
            <a:r>
              <a:rPr lang="en-US" b="1" dirty="0"/>
              <a:t>Quantum </a:t>
            </a:r>
            <a:br>
              <a:rPr lang="en-US" b="1" dirty="0"/>
            </a:br>
            <a:r>
              <a:rPr lang="en-US" b="1" dirty="0"/>
              <a:t>volume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sz="1600" dirty="0"/>
              <a:t>Many factors contribute to the performance of the overall system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25DB76-FF81-0845-BA42-89692C55FF51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AC25D4-5A64-1640-A763-975A250D4FBD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2A0262C-B188-3548-B371-A5E92B883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 lIns="182880"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AE10EE-55D1-2A40-B377-21DB06E0C9A2}"/>
              </a:ext>
            </a:extLst>
          </p:cNvPr>
          <p:cNvGraphicFramePr/>
          <p:nvPr/>
        </p:nvGraphicFramePr>
        <p:xfrm>
          <a:off x="1776548" y="113212"/>
          <a:ext cx="6844938" cy="4911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189329A-8886-2B48-A07F-319E467BAFAE}"/>
              </a:ext>
            </a:extLst>
          </p:cNvPr>
          <p:cNvGrpSpPr/>
          <p:nvPr/>
        </p:nvGrpSpPr>
        <p:grpSpPr>
          <a:xfrm>
            <a:off x="210313" y="2937407"/>
            <a:ext cx="2460059" cy="1619227"/>
            <a:chOff x="210313" y="2937407"/>
            <a:chExt cx="2460059" cy="16192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A783C9-D9E0-7B48-B605-7D8962AE3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313" y="2937407"/>
              <a:ext cx="1566740" cy="161922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16C8AA-582C-DB4F-97E4-71138BABA9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82549" y="3108960"/>
              <a:ext cx="687823" cy="548640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2B40CA-2C58-4046-9C78-68392B999EED}"/>
              </a:ext>
            </a:extLst>
          </p:cNvPr>
          <p:cNvGrpSpPr/>
          <p:nvPr/>
        </p:nvGrpSpPr>
        <p:grpSpPr>
          <a:xfrm>
            <a:off x="6882810" y="719194"/>
            <a:ext cx="1641970" cy="276999"/>
            <a:chOff x="6882810" y="719194"/>
            <a:chExt cx="1641970" cy="2769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1E1F03-D8CA-0141-930A-F7F43031700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82810" y="857694"/>
              <a:ext cx="41112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59C97A-E0C6-8D47-AF6E-72CA6F867B9C}"/>
                </a:ext>
              </a:extLst>
            </p:cNvPr>
            <p:cNvSpPr txBox="1"/>
            <p:nvPr/>
          </p:nvSpPr>
          <p:spPr>
            <a:xfrm>
              <a:off x="7390641" y="719194"/>
              <a:ext cx="11341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Software!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5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06CE-0D4C-164B-B91D-A79293D0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1918380" cy="4294632"/>
          </a:xfrm>
        </p:spPr>
        <p:txBody>
          <a:bodyPr/>
          <a:lstStyle/>
          <a:p>
            <a:r>
              <a:rPr lang="en-US" b="1" dirty="0"/>
              <a:t>Inside an IBM Q quantum computing system</a:t>
            </a:r>
            <a:br>
              <a:rPr lang="en-US" b="1" dirty="0"/>
            </a:br>
            <a:r>
              <a:rPr lang="en-US" b="1" dirty="0"/>
              <a:t>VIDEO!!!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1CF5-E799-7A42-B47A-7E4CDC6E1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IBM Corporation          #IBMQ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228E23-6851-B542-BF13-4187C7F52101}"/>
              </a:ext>
            </a:extLst>
          </p:cNvPr>
          <p:cNvSpPr/>
          <p:nvPr/>
        </p:nvSpPr>
        <p:spPr bwMode="auto">
          <a:xfrm>
            <a:off x="-457200" y="0"/>
            <a:ext cx="365760" cy="365760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3FEB44-333A-3042-AD26-FD483760550C}"/>
              </a:ext>
            </a:extLst>
          </p:cNvPr>
          <p:cNvSpPr/>
          <p:nvPr/>
        </p:nvSpPr>
        <p:spPr bwMode="auto">
          <a:xfrm>
            <a:off x="-457200" y="27432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191919"/>
                </a:solidFill>
                <a:latin typeface="HelvNeue Light for IBM" pitchFamily="34" charset="0"/>
              </a:rPr>
              <a:t>T</a:t>
            </a:r>
            <a:r>
              <a:rPr lang="en-US" sz="2000" baseline="-25000" dirty="0">
                <a:solidFill>
                  <a:srgbClr val="191919"/>
                </a:solidFill>
                <a:latin typeface="HelvNeue Light for IBM" pitchFamily="34" charset="0"/>
              </a:rPr>
              <a:t>1</a:t>
            </a:r>
            <a:endParaRPr kumimoji="0" lang="en-US" sz="2000" b="0" i="0" u="none" strike="noStrike" cap="none" normalizeH="0" baseline="-2500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id="{7BEAAF99-77AF-9A48-AF79-1947B12F08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78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BM BxD 2018 black background">
  <a:themeElements>
    <a:clrScheme name="Master black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1FF"/>
      </a:accent2>
      <a:accent3>
        <a:srgbClr val="1191E6"/>
      </a:accent3>
      <a:accent4>
        <a:srgbClr val="007D79"/>
      </a:accent4>
      <a:accent5>
        <a:srgbClr val="8A3FFC"/>
      </a:accent5>
      <a:accent6>
        <a:srgbClr val="697077"/>
      </a:accent6>
      <a:hlink>
        <a:srgbClr val="0061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6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Cyan 100">
      <a:srgbClr val="07192B"/>
    </a:custClr>
    <a:custClr name="Cyan 90">
      <a:srgbClr val="002B50"/>
    </a:custClr>
    <a:custClr name="Cyan 80">
      <a:srgbClr val="003D73"/>
    </a:custClr>
    <a:custClr name="Cyan 70">
      <a:srgbClr val="0058A1"/>
    </a:custClr>
    <a:custClr name="Cyan 60">
      <a:srgbClr val="0072C3"/>
    </a:custClr>
    <a:custClr name="Cyan 50">
      <a:srgbClr val="1191E6"/>
    </a:custClr>
    <a:custClr name="Cyan 40">
      <a:srgbClr val="30B0FF"/>
    </a:custClr>
    <a:custClr name="Cyan 30">
      <a:srgbClr val="6CCAFF"/>
    </a:custClr>
    <a:custClr name="Cyan 20">
      <a:srgbClr val="B3E6FF"/>
    </a:custClr>
    <a:custClr name="Cyan 10">
      <a:srgbClr val="E3F6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Q_master_presentation_template_v4" id="{8B3896F9-26E6-DF4A-A440-4D08CB005FE1}" vid="{3F85D5AF-2026-694F-A025-4CEBC23971DD}"/>
    </a:ext>
  </a:extLst>
</a:theme>
</file>

<file path=ppt/theme/theme2.xml><?xml version="1.0" encoding="utf-8"?>
<a:theme xmlns:a="http://schemas.openxmlformats.org/drawingml/2006/main" name="1_gry_background_2017">
  <a:themeElements>
    <a:clrScheme name="Custom 10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000E5E"/>
      </a:accent5>
      <a:accent6>
        <a:srgbClr val="DB2663"/>
      </a:accent6>
      <a:hlink>
        <a:srgbClr val="0799FF"/>
      </a:hlink>
      <a:folHlink>
        <a:srgbClr val="0799FE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3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4.xml><?xml version="1.0" encoding="utf-8"?>
<a:theme xmlns:a="http://schemas.openxmlformats.org/drawingml/2006/main" name="1_IBM BxD 2018 black background">
  <a:themeElements>
    <a:clrScheme name="Master black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1FF"/>
      </a:accent2>
      <a:accent3>
        <a:srgbClr val="1191E6"/>
      </a:accent3>
      <a:accent4>
        <a:srgbClr val="007D79"/>
      </a:accent4>
      <a:accent5>
        <a:srgbClr val="8A3FFC"/>
      </a:accent5>
      <a:accent6>
        <a:srgbClr val="697077"/>
      </a:accent6>
      <a:hlink>
        <a:srgbClr val="0061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6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Cyan 100">
      <a:srgbClr val="07192B"/>
    </a:custClr>
    <a:custClr name="Cyan 90">
      <a:srgbClr val="002B50"/>
    </a:custClr>
    <a:custClr name="Cyan 80">
      <a:srgbClr val="003D73"/>
    </a:custClr>
    <a:custClr name="Cyan 70">
      <a:srgbClr val="0058A1"/>
    </a:custClr>
    <a:custClr name="Cyan 60">
      <a:srgbClr val="0072C3"/>
    </a:custClr>
    <a:custClr name="Cyan 50">
      <a:srgbClr val="1191E6"/>
    </a:custClr>
    <a:custClr name="Cyan 40">
      <a:srgbClr val="30B0FF"/>
    </a:custClr>
    <a:custClr name="Cyan 30">
      <a:srgbClr val="6CCAFF"/>
    </a:custClr>
    <a:custClr name="Cyan 20">
      <a:srgbClr val="B3E6FF"/>
    </a:custClr>
    <a:custClr name="Cyan 10">
      <a:srgbClr val="E3F6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Q_master_presentation_template_v4" id="{8B3896F9-26E6-DF4A-A440-4D08CB005FE1}" vid="{3F85D5AF-2026-694F-A025-4CEBC23971DD}"/>
    </a:ext>
  </a:extLst>
</a:theme>
</file>

<file path=ppt/theme/theme5.xml><?xml version="1.0" encoding="utf-8"?>
<a:theme xmlns:a="http://schemas.openxmlformats.org/drawingml/2006/main" name="12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6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Cyan 100">
      <a:srgbClr val="07192B"/>
    </a:custClr>
    <a:custClr name="Cyan 90">
      <a:srgbClr val="002B50"/>
    </a:custClr>
    <a:custClr name="Cyan 80">
      <a:srgbClr val="003D73"/>
    </a:custClr>
    <a:custClr name="Cyan 70">
      <a:srgbClr val="0058A1"/>
    </a:custClr>
    <a:custClr name="Cyan 60">
      <a:srgbClr val="0072C3"/>
    </a:custClr>
    <a:custClr name="Cyan 50">
      <a:srgbClr val="1191E6"/>
    </a:custClr>
    <a:custClr name="Cyan 40">
      <a:srgbClr val="30B0FF"/>
    </a:custClr>
    <a:custClr name="Cyan 30">
      <a:srgbClr val="6CCAFF"/>
    </a:custClr>
    <a:custClr name="Cyan 20">
      <a:srgbClr val="B3E6FF"/>
    </a:custClr>
    <a:custClr name="Cyan 10">
      <a:srgbClr val="E3F6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7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6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Cyan 100">
      <a:srgbClr val="07192B"/>
    </a:custClr>
    <a:custClr name="Cyan 90">
      <a:srgbClr val="002B50"/>
    </a:custClr>
    <a:custClr name="Cyan 80">
      <a:srgbClr val="003D73"/>
    </a:custClr>
    <a:custClr name="Cyan 70">
      <a:srgbClr val="0058A1"/>
    </a:custClr>
    <a:custClr name="Cyan 60">
      <a:srgbClr val="0072C3"/>
    </a:custClr>
    <a:custClr name="Cyan 50">
      <a:srgbClr val="1191E6"/>
    </a:custClr>
    <a:custClr name="Cyan 40">
      <a:srgbClr val="30B0FF"/>
    </a:custClr>
    <a:custClr name="Cyan 30">
      <a:srgbClr val="6CCAFF"/>
    </a:custClr>
    <a:custClr name="Cyan 20">
      <a:srgbClr val="B3E6FF"/>
    </a:custClr>
    <a:custClr name="Cyan 10">
      <a:srgbClr val="E3F6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IBMQ_master_presentation_template</Template>
  <TotalTime>25759</TotalTime>
  <Words>2138</Words>
  <Application>Microsoft Macintosh PowerPoint</Application>
  <PresentationFormat>On-screen Show (16:9)</PresentationFormat>
  <Paragraphs>328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.AppleSystemUIFont</vt:lpstr>
      <vt:lpstr>Arial</vt:lpstr>
      <vt:lpstr>HelvNeue Light for IBM</vt:lpstr>
      <vt:lpstr>IBM Plex Sans</vt:lpstr>
      <vt:lpstr>IBM Plex Sans Light</vt:lpstr>
      <vt:lpstr>IBM Plex Sans SemiBold</vt:lpstr>
      <vt:lpstr>Wingdings</vt:lpstr>
      <vt:lpstr>IBM BxD 2018 black background</vt:lpstr>
      <vt:lpstr>1_gry_background_2017</vt:lpstr>
      <vt:lpstr>1_dk_blu_background_2017</vt:lpstr>
      <vt:lpstr>1_IBM BxD 2018 black background</vt:lpstr>
      <vt:lpstr>12_blk_background_2017</vt:lpstr>
      <vt:lpstr>PowerPoint Presentation</vt:lpstr>
      <vt:lpstr>“I’m not happy with all the analyses that go with just the classical theory, because nature isn’t classical, dammit, and if you want to make a simulation of nature, you’d better make it quantum mechanical …”  Richard P. Feynman Department of Physics,  California Institute of Technology  International Journal of Theoretical Physics,  Vol 21, Nos. 6/7, 1982  </vt:lpstr>
      <vt:lpstr>Quantum computing uses essential ideas from quantum mechanics  </vt:lpstr>
      <vt:lpstr>The hardware in an IBM Q quantum computing system</vt:lpstr>
      <vt:lpstr>PowerPoint Presentation</vt:lpstr>
      <vt:lpstr>Inside an IBM Q quantum computing system </vt:lpstr>
      <vt:lpstr>How can we measure  progress?</vt:lpstr>
      <vt:lpstr>Quantum  volume   Many factors contribute to the performance of the overall system</vt:lpstr>
      <vt:lpstr>Inside an IBM Q quantum computing system VIDEO!!! </vt:lpstr>
      <vt:lpstr>IBM Q quantum devices</vt:lpstr>
      <vt:lpstr>We are building the quantum computation centers of the  future with the  IBM Q System One</vt:lpstr>
      <vt:lpstr>Using and writing software for an IBM Q quantum computing system</vt:lpstr>
      <vt:lpstr>IBM Q Experience is the quantum cloud services and software platform designed to take full advantage of IBM Q systems.</vt:lpstr>
      <vt:lpstr>The IBM Q Experience has been the most widely used and accessible quantum cloud service for business and science</vt:lpstr>
      <vt:lpstr>IBM Q Experience</vt:lpstr>
      <vt:lpstr>IBM Q Experience</vt:lpstr>
      <vt:lpstr>IBM Q Experience</vt:lpstr>
      <vt:lpstr>Advanced  programming  tools for  quantum developers</vt:lpstr>
      <vt:lpstr>Advanced  programming  tools for  quantum developers</vt:lpstr>
      <vt:lpstr>Advanced  programming  tools for  quantum developers</vt:lpstr>
      <vt:lpstr>Qiskit Software  Stack</vt:lpstr>
      <vt:lpstr>IBM is committed to  building the open  source community</vt:lpstr>
      <vt:lpstr>PowerPoint Presentation</vt:lpstr>
      <vt:lpstr>PowerPoint Presentation</vt:lpstr>
      <vt:lpstr>IBM Q publications and websites</vt:lpstr>
      <vt:lpstr>IBM Q publications (Chemistry/ML/AI/Finance)</vt:lpstr>
      <vt:lpstr>IBM Q Expert Insights</vt:lpstr>
      <vt:lpstr>Thank you</vt:lpstr>
    </vt:vector>
  </TitlesOfParts>
  <Manager/>
  <Company>IBM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 for the 21st century</dc:title>
  <dc:subject>quantum computing</dc:subject>
  <dc:creator>Bob Sutor</dc:creator>
  <cp:keywords/>
  <dc:description/>
  <cp:lastModifiedBy>Microsoft Office User</cp:lastModifiedBy>
  <cp:revision>422</cp:revision>
  <cp:lastPrinted>2019-07-13T16:27:24Z</cp:lastPrinted>
  <dcterms:created xsi:type="dcterms:W3CDTF">2019-02-01T17:01:40Z</dcterms:created>
  <dcterms:modified xsi:type="dcterms:W3CDTF">2019-10-28T18:25:08Z</dcterms:modified>
  <cp:category/>
</cp:coreProperties>
</file>